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36"/>
  </p:notesMasterIdLst>
  <p:handoutMasterIdLst>
    <p:handoutMasterId r:id="rId37"/>
  </p:handoutMasterIdLst>
  <p:sldIdLst>
    <p:sldId id="341" r:id="rId5"/>
    <p:sldId id="310" r:id="rId6"/>
    <p:sldId id="352" r:id="rId7"/>
    <p:sldId id="364" r:id="rId8"/>
    <p:sldId id="377" r:id="rId9"/>
    <p:sldId id="381" r:id="rId10"/>
    <p:sldId id="382" r:id="rId11"/>
    <p:sldId id="383" r:id="rId12"/>
    <p:sldId id="385" r:id="rId13"/>
    <p:sldId id="386" r:id="rId14"/>
    <p:sldId id="387" r:id="rId15"/>
    <p:sldId id="398" r:id="rId16"/>
    <p:sldId id="321" r:id="rId17"/>
    <p:sldId id="399" r:id="rId18"/>
    <p:sldId id="404" r:id="rId19"/>
    <p:sldId id="290" r:id="rId20"/>
    <p:sldId id="417" r:id="rId21"/>
    <p:sldId id="508" r:id="rId22"/>
    <p:sldId id="505" r:id="rId23"/>
    <p:sldId id="501" r:id="rId24"/>
    <p:sldId id="502" r:id="rId25"/>
    <p:sldId id="503" r:id="rId26"/>
    <p:sldId id="420" r:id="rId27"/>
    <p:sldId id="423" r:id="rId28"/>
    <p:sldId id="464" r:id="rId29"/>
    <p:sldId id="465" r:id="rId30"/>
    <p:sldId id="470" r:id="rId31"/>
    <p:sldId id="473" r:id="rId32"/>
    <p:sldId id="479" r:id="rId33"/>
    <p:sldId id="486" r:id="rId34"/>
    <p:sldId id="346" r:id="rId35"/>
  </p:sldIdLst>
  <p:sldSz cx="9144000" cy="5143500" type="screen16x9"/>
  <p:notesSz cx="6858000" cy="9144000"/>
  <p:custDataLst>
    <p:tags r:id="rId38"/>
  </p:custDataLst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00"/>
    <a:srgbClr val="96BF0D"/>
    <a:srgbClr val="E6328C"/>
    <a:srgbClr val="8FAD15"/>
    <a:srgbClr val="17428C"/>
    <a:srgbClr val="219CDC"/>
    <a:srgbClr val="CE1431"/>
    <a:srgbClr val="E5531A"/>
    <a:srgbClr val="625C59"/>
    <a:srgbClr val="EF64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5652" autoAdjust="0"/>
  </p:normalViewPr>
  <p:slideViewPr>
    <p:cSldViewPr snapToGrid="0">
      <p:cViewPr varScale="1">
        <p:scale>
          <a:sx n="83" d="100"/>
          <a:sy n="83" d="100"/>
        </p:scale>
        <p:origin x="1572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46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3D6DB-BD7A-4C41-A9B1-0D1F935BBF27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EEE4A-4C15-4642-BD33-534D62175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922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608C3-A79A-4355-BC3B-EA2B86C5C82E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03F2F-7FC8-463A-8733-490258586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78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38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9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04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616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616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Bezpečnost svislého potrubí oproti vodorovnému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70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616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616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616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142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539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dirty="0">
                <a:solidFill>
                  <a:schemeClr val="accent4"/>
                </a:solidFill>
              </a:rPr>
              <a:t> </a:t>
            </a:r>
            <a:r>
              <a:rPr lang="cs-CZ" sz="1200" b="1" u="sng" dirty="0">
                <a:solidFill>
                  <a:schemeClr val="accent4"/>
                </a:solidFill>
              </a:rPr>
              <a:t>okrajové podmínky</a:t>
            </a:r>
            <a:endParaRPr lang="cs-CZ" sz="700" dirty="0">
              <a:solidFill>
                <a:schemeClr val="accent4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1200" dirty="0">
                <a:solidFill>
                  <a:schemeClr val="accent4"/>
                </a:solidFill>
              </a:rPr>
              <a:t> teplotní expozice (normová teplotní křivka)</a:t>
            </a:r>
          </a:p>
          <a:p>
            <a:pPr>
              <a:buFont typeface="Arial" pitchFamily="34" charset="0"/>
              <a:buChar char="•"/>
            </a:pPr>
            <a:r>
              <a:rPr lang="cs-CZ" sz="1200" dirty="0">
                <a:solidFill>
                  <a:schemeClr val="accent4"/>
                </a:solidFill>
              </a:rPr>
              <a:t> poloha potrubí (značka „ve“ = vertikální, značka „ho“ = horizontální)</a:t>
            </a:r>
            <a:endParaRPr lang="en-GB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46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15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Info o</a:t>
            </a:r>
            <a:r>
              <a:rPr lang="cs-CZ" baseline="0" dirty="0"/>
              <a:t> rekonstrukcích stoupaček výškových budov zmínit u </a:t>
            </a:r>
            <a:r>
              <a:rPr lang="nl-NL" dirty="0">
                <a:solidFill>
                  <a:schemeClr val="bg2"/>
                </a:solidFill>
              </a:rPr>
              <a:t>U Protect </a:t>
            </a:r>
            <a:r>
              <a:rPr lang="cs-CZ" dirty="0" err="1">
                <a:solidFill>
                  <a:schemeClr val="bg2"/>
                </a:solidFill>
              </a:rPr>
              <a:t>Vent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Section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nl-NL" dirty="0">
                <a:solidFill>
                  <a:schemeClr val="bg2"/>
                </a:solidFill>
              </a:rPr>
              <a:t>Alu</a:t>
            </a:r>
            <a:r>
              <a:rPr lang="cs-CZ" dirty="0">
                <a:solidFill>
                  <a:schemeClr val="bg2"/>
                </a:solidFill>
              </a:rPr>
              <a:t>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760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627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362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653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912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cs-CZ" sz="1200" dirty="0"/>
              <a:t>Před kliknutím:</a:t>
            </a:r>
            <a:r>
              <a:rPr lang="cs-CZ" sz="1200" baseline="0" dirty="0"/>
              <a:t> </a:t>
            </a:r>
            <a:r>
              <a:rPr lang="cs-CZ" sz="1200" dirty="0"/>
              <a:t>Procedura kolem ověřování a potvrzování požadovaných vlastností požárních vzduchovodů je značně </a:t>
            </a:r>
            <a:r>
              <a:rPr lang="cs-CZ" sz="1200" u="sng" dirty="0"/>
              <a:t>složitá</a:t>
            </a:r>
            <a:r>
              <a:rPr lang="cs-CZ" sz="1200" dirty="0"/>
              <a:t>. Je evidentní, že požárně odolné potrubí není možné jen tak „zbouchat“ na stavbě a předat do užívání. Výrobci, kteří testovací proces absolvují, musí vynaložit hodně úsilí a vlastně vyvinout komplexní </a:t>
            </a:r>
            <a:r>
              <a:rPr lang="cs-CZ" sz="1200" i="1" u="sng" dirty="0"/>
              <a:t>potrubní systém</a:t>
            </a:r>
            <a:r>
              <a:rPr lang="cs-CZ" sz="1200" dirty="0"/>
              <a:t>. Kromě vlastního potrubí se problém totiž dotýká i prostupů stěnami, závěsů, apod.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cs-CZ" sz="1200" dirty="0"/>
              <a:t>	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cs-CZ" sz="1200" u="sng" dirty="0">
                <a:solidFill>
                  <a:schemeClr val="bg2"/>
                </a:solidFill>
              </a:rPr>
              <a:t>Montážní firmy</a:t>
            </a:r>
            <a:r>
              <a:rPr lang="cs-CZ" sz="1200" u="none" baseline="0" dirty="0">
                <a:solidFill>
                  <a:schemeClr val="bg2"/>
                </a:solidFill>
              </a:rPr>
              <a:t>: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cs-CZ" sz="1200" dirty="0">
                <a:solidFill>
                  <a:schemeClr val="bg2"/>
                </a:solidFill>
              </a:rPr>
              <a:t>V tomto smyslu tedy nelze hovořit pouze o </a:t>
            </a:r>
            <a:r>
              <a:rPr lang="cs-CZ" sz="1200" i="1" dirty="0">
                <a:solidFill>
                  <a:schemeClr val="bg2"/>
                </a:solidFill>
              </a:rPr>
              <a:t>potrubí</a:t>
            </a:r>
            <a:r>
              <a:rPr lang="cs-CZ" sz="1200" dirty="0">
                <a:solidFill>
                  <a:schemeClr val="bg2"/>
                </a:solidFill>
              </a:rPr>
              <a:t>, ale o </a:t>
            </a:r>
            <a:r>
              <a:rPr lang="cs-CZ" sz="1200" b="1" i="1" u="sng" dirty="0">
                <a:solidFill>
                  <a:schemeClr val="bg2"/>
                </a:solidFill>
              </a:rPr>
              <a:t>potrubním systému</a:t>
            </a:r>
            <a:r>
              <a:rPr lang="cs-CZ" sz="1200" dirty="0">
                <a:solidFill>
                  <a:schemeClr val="bg2"/>
                </a:solidFill>
              </a:rPr>
              <a:t>.</a:t>
            </a:r>
            <a:endParaRPr lang="en-GB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89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ČSN EN 15882-1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Rozšířená aplikace výsledků zkoušek požární odolnosti pro požárně odolná vzduchotechnická potrubí. Od 1.6.2012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ČSN 73 0810 Požární bezpečnost</a:t>
            </a:r>
            <a:r>
              <a:rPr lang="cs-CZ" baseline="0" dirty="0"/>
              <a:t> staveb – Společná ustanovení</a:t>
            </a:r>
            <a:endParaRPr lang="fr-FR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508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Novelizovaná verze ČSN 730810:2016 ještě nově počítá i s polohovou orientací potrubí (vertikální, horizontální) "ve" a "ho". Pokud není v požárně bezpečnostním řešení poloha potrubí specifikována, musí potrubí splňovat požadavky pro obě orientace.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289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dirty="0">
                <a:solidFill>
                  <a:schemeClr val="accent4"/>
                </a:solidFill>
              </a:rPr>
              <a:t> </a:t>
            </a:r>
            <a:r>
              <a:rPr lang="cs-CZ" sz="1200" b="1" u="sng" dirty="0">
                <a:solidFill>
                  <a:schemeClr val="accent4"/>
                </a:solidFill>
              </a:rPr>
              <a:t>okrajové podmínky</a:t>
            </a:r>
            <a:endParaRPr lang="cs-CZ" sz="700" dirty="0">
              <a:solidFill>
                <a:schemeClr val="accent4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1200" dirty="0">
                <a:solidFill>
                  <a:schemeClr val="accent4"/>
                </a:solidFill>
              </a:rPr>
              <a:t> teplotní expozice (normová teplotní křivka)</a:t>
            </a:r>
          </a:p>
          <a:p>
            <a:pPr>
              <a:buFont typeface="Arial" pitchFamily="34" charset="0"/>
              <a:buChar char="•"/>
            </a:pPr>
            <a:r>
              <a:rPr lang="cs-CZ" sz="1200" dirty="0">
                <a:solidFill>
                  <a:schemeClr val="accent4"/>
                </a:solidFill>
              </a:rPr>
              <a:t> poloha potrubí (značka „ve“ = vertikální, značka „ho“ = horizontální)</a:t>
            </a:r>
            <a:endParaRPr lang="en-GB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843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589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49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'ouverture 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543851" y="447537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331893" y="25544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35053259-CE8E-42D6-90A5-DB8CDD69B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841" y="1286333"/>
            <a:ext cx="1647692" cy="50400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22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22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14" name="Graphique 6">
            <a:extLst>
              <a:ext uri="{FF2B5EF4-FFF2-40B4-BE49-F238E27FC236}">
                <a16:creationId xmlns:a16="http://schemas.microsoft.com/office/drawing/2014/main" id="{05037243-AD12-45B8-A063-71922D017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538" t="28036" r="14706" b="32204"/>
          <a:stretch/>
        </p:blipFill>
        <p:spPr>
          <a:xfrm>
            <a:off x="7993378" y="4441121"/>
            <a:ext cx="801253" cy="40022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2440633"/>
            <a:ext cx="2036896" cy="2094363"/>
            <a:chOff x="-2913196" y="3090225"/>
            <a:chExt cx="2036896" cy="2094363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5509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30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11232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84982" y="1073301"/>
            <a:ext cx="411232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701E6A-EC33-47ED-867A-87D491AB552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C26DBE-6803-46D8-8AC1-E41CA38B8C7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7F41775F-9C59-47DD-9DD9-A6E52E0F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865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8B292E44-78F0-46CB-8E25-ADFBC447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26804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F7D78955-164B-4A0F-8C9D-680FC8F401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3608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F9446D-A7AF-4B50-AD59-DB380E24CDB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36AEF9-67A3-4B74-8333-BF55A40C18C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9982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1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BFDFF783-0F3D-4B87-B773-EE89DBDEA5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001" y="654998"/>
            <a:ext cx="5064056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F73483C-7FD2-4451-825B-7A9326290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5064055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284DC51A-D5E9-46AD-A915-1D44753E9C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482104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12">
            <a:extLst>
              <a:ext uri="{FF2B5EF4-FFF2-40B4-BE49-F238E27FC236}">
                <a16:creationId xmlns:a16="http://schemas.microsoft.com/office/drawing/2014/main" id="{CBF8930B-8B4A-46DB-A8D2-8C018F037CE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15541" y="347665"/>
            <a:ext cx="3382641" cy="4168774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5F8665-7307-4C94-8A8E-6148FE0EADB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2C9C9-4017-49F2-8C78-5369EDA8D2C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9302033" y="374577"/>
            <a:ext cx="3240360" cy="3221395"/>
            <a:chOff x="9302033" y="374577"/>
            <a:chExt cx="3240360" cy="3221395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9590065" y="374577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AA7E34BA-7C0C-4F4A-BE93-C9D8B7757AE2}"/>
                </a:ext>
              </a:extLst>
            </p:cNvPr>
            <p:cNvGrpSpPr/>
            <p:nvPr userDrawn="1"/>
          </p:nvGrpSpPr>
          <p:grpSpPr>
            <a:xfrm flipH="1">
              <a:off x="9302033" y="554852"/>
              <a:ext cx="144016" cy="2903220"/>
              <a:chOff x="-252536" y="-475622"/>
              <a:chExt cx="144016" cy="2903220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BA2C0092-0D10-44DF-A42D-62236A482999}"/>
                  </a:ext>
                </a:extLst>
              </p:cNvPr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7692B5F3-A908-4F3E-A116-A35317B4C62C}"/>
                  </a:ext>
                </a:extLst>
              </p:cNvPr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1783" y="1336062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25629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1/3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884F5BCB-6D56-4AB9-92E8-FA03D590B4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1999" y="654998"/>
            <a:ext cx="4384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F3E4D4-25FF-4610-91B2-31E97C632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2001" y="327702"/>
            <a:ext cx="438418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6EA039-2D90-4E19-9ACC-96D5BFE331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41763" y="1071879"/>
            <a:ext cx="4851400" cy="3444559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BEEAF0CE-8DEE-4553-A899-F4DF84FF0F5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6" y="347665"/>
            <a:ext cx="3382640" cy="4168773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6B919B-1BF2-4C96-913C-05B082A6BAD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AB1DED-879B-48C1-BCAB-E65F78C683C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5" name="Groupe 14"/>
          <p:cNvGrpSpPr/>
          <p:nvPr userDrawn="1"/>
        </p:nvGrpSpPr>
        <p:grpSpPr>
          <a:xfrm>
            <a:off x="-3367279" y="1289276"/>
            <a:ext cx="3141689" cy="3221395"/>
            <a:chOff x="-3367279" y="1289276"/>
            <a:chExt cx="3141689" cy="3221395"/>
          </a:xfrm>
        </p:grpSpPr>
        <p:grpSp>
          <p:nvGrpSpPr>
            <p:cNvPr id="17" name="Groupe 16"/>
            <p:cNvGrpSpPr/>
            <p:nvPr userDrawn="1"/>
          </p:nvGrpSpPr>
          <p:grpSpPr>
            <a:xfrm rot="10800000" flipH="1">
              <a:off x="-369606" y="1384300"/>
              <a:ext cx="144016" cy="2903220"/>
              <a:chOff x="-252536" y="-475622"/>
              <a:chExt cx="144016" cy="2903220"/>
            </a:xfrm>
          </p:grpSpPr>
          <p:cxnSp>
            <p:nvCxnSpPr>
              <p:cNvPr id="20" name="Connecteur droit 19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-3367279" y="1289276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85561" y="225076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21834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74911412-C9BF-4051-B013-27DCDCCC22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722479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F453AC62-F0B9-47B2-ADA4-B2B2517DC47B}"/>
                </a:ext>
              </a:extLst>
            </p:cNvPr>
            <p:cNvCxnSpPr/>
            <p:nvPr userDrawn="1"/>
          </p:nvCxnSpPr>
          <p:spPr>
            <a:xfrm flipH="1">
              <a:off x="-252536" y="233709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443138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5" name="Espace réservé pour une image  29">
            <a:extLst>
              <a:ext uri="{FF2B5EF4-FFF2-40B4-BE49-F238E27FC236}">
                <a16:creationId xmlns:a16="http://schemas.microsoft.com/office/drawing/2014/main" id="{4CD2EE8E-886A-4ABD-9789-ED28185F7E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88157" y="2667168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E99D35-EAAC-4F90-9836-2740C6F31D2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F53DE-3CAC-4401-BECB-3C9F821D0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2251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etit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62842B35-B946-44F4-B32F-EC077A6058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722479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2F93307-FF6C-4A23-A887-ABBF5881FF8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988156" y="2667167"/>
            <a:ext cx="1803600" cy="1849271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366A88-9E01-4270-9CD5-FC01E6246F05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670FE99-2C53-47D4-BB06-69CF0C130B96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1082D70-401C-474A-9B6C-5D446C724627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4EBA2B6-FC25-417E-8395-1DA231D8952E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07E0CEC6-CD3E-4F42-8D58-FBD1159FB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CDE88AA-AD96-4510-9DD9-B2598562A67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2F4D66-BE3D-4F67-A639-E2D8B8200C0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1815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C69E9608-240D-41B6-B8CC-5320FF60E85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0"/>
            <a:ext cx="2550839" cy="3536315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FEB2990-E2D8-4AF5-9FAF-A1127E1C12A7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C12B20D-7ABF-4420-B33F-8F7B126A1388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B146F83-84C9-4372-86FB-2FA1E9B1895B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5970E89-E453-4CA2-9051-90BE81E7DD5A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566F9AD5-D8EE-446D-8986-E2A0EBBAF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32681C02-AD0F-4FD7-A2A9-FE40A5E31BF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49549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3F567498-CD75-42E9-89CD-468F7D7F4D8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87886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18000AB-9E6A-4EF0-AAAC-42779BD38EEE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08013-4BD4-49BD-A878-B82E562FA164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8324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2550839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940D89D-15D8-41E6-B3DB-0B06FEBFE28C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3E04D2F-D485-41EE-B7FB-0426DE9FBB0F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4506B10-53F1-4F63-990A-F084EF79B7E4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7DAE91A-3706-445E-ACA1-36C74EF45C45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FBD001A7-A257-4542-BDF2-993FAE4FB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9AF1EBF6-8E41-478E-9588-0A0DD443DE4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111211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54D442C3-D1F8-42E5-B0B7-B654DE3D1AB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49549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2F239F8A-2156-4C09-9C8B-16D640453DA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87886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0CF5A688-CCE0-4744-BFCF-FC85CA3F54F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B89D013C-BBB1-4EEC-A849-5D50D8613B01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049549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2D27F026-7043-48E0-9432-12CF8E6885FB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91598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DDC3B1-6151-4BE1-88BE-AB68682F5435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F0606-7F2E-4F57-B83A-456666DCD06B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87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017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944754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B43591-22FA-4AF6-8842-E9EEEB4686CB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2EC4009-2F14-46C1-833E-78E070DC0E1C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961F086A-5B6D-4781-A664-27815A966C2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994A43E-B674-473E-862C-C33ED9D1765C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1C7DC06C-B7B5-4AC0-81B7-DB0A01252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Titre 4">
            <a:extLst>
              <a:ext uri="{FF2B5EF4-FFF2-40B4-BE49-F238E27FC236}">
                <a16:creationId xmlns:a16="http://schemas.microsoft.com/office/drawing/2014/main" id="{471967F2-0675-4574-BFB0-698C2C9C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33163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47F24A2D-8AE3-47B5-9656-6A21C5BE59B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EC0C171E-4D06-4812-A4BC-FB9192ED32A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400000" y="2827347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F19AC258-F791-41C5-BFE3-96D0F260F3C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50B829D7-D08E-40A3-9638-0B00425DBA1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2827347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DD3769-39E0-4FF3-956B-BA7D7B714AC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4A63FE-B461-4226-9F56-085B1A61D7F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8652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843196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608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5040000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C50507-F78D-42CD-8378-7A0ABF5B6266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5B02FD2-C55A-44D7-8267-B24F2FE9A6C5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6572DAE0-C4DC-491E-A886-3EE840E908D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D435141-6281-4CB8-935C-F4C8B28C5132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1CD18464-9CD8-4FF0-B2F8-F5BF017F1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8007CE0E-000C-4B0C-BC4A-97ED98BEFD8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D79861F4-050F-472B-8EE5-735029F5342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16FBA96D-C97F-4375-ABF8-D51C7561F8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00000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4F7CC4EF-BCEE-489C-9FC1-35FB73D41C0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14390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D46300-AC69-480F-8F74-9BAD7EF17AC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9864D4-A1DF-4014-9C91-62BFB27EBE5D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42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'ouverture 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543851" y="447537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331893" y="25544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35053259-CE8E-42D6-90A5-DB8CDD69B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841" y="1286333"/>
            <a:ext cx="1647692" cy="50400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22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22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15" name="new-logo SG">
            <a:extLst>
              <a:ext uri="{FF2B5EF4-FFF2-40B4-BE49-F238E27FC236}">
                <a16:creationId xmlns:a16="http://schemas.microsoft.com/office/drawing/2014/main" id="{8AD00E6B-2DDF-4DB1-9BE9-434F91AEAD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2440633"/>
            <a:ext cx="2036896" cy="2094363"/>
            <a:chOff x="-2913196" y="3090225"/>
            <a:chExt cx="2036896" cy="2094363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9375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29">
            <a:extLst>
              <a:ext uri="{FF2B5EF4-FFF2-40B4-BE49-F238E27FC236}">
                <a16:creationId xmlns:a16="http://schemas.microsoft.com/office/drawing/2014/main" id="{72B9D86B-55E9-4510-A2FC-6AD1CADB16C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9A0BFCA9-B39A-4577-B895-1037D7BD9A2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9E8F8B4D-DCC2-4318-BC66-E2EEFE51553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104502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3E1A8B72-B27C-48FA-B068-CEB08896D5C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08471D1-B89D-4624-8218-100DE88D128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76C457-8B8C-4707-8D9A-C9BD8A44F7D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7376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tites images + légend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E99D7D-C7A7-406F-936D-94453217CBD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08C8471-3FD4-4E50-B463-AD2192B76E0E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B451E30-336A-4EF5-AC4E-C848C3556C4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2DF5CB5-83E8-4D1D-A24E-98A082326836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6AE1891A-E821-45D4-AA3F-357C445A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2BB9F3EC-5F0B-4A35-B2B6-D86D75948E6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16BCD4BB-6AE6-4051-AC7D-89579A28186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DAD588E3-E84D-468D-B8B8-8073141BB4B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059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DF3B5743-B183-49C9-B504-5AA77DFB6CF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104503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7FDAF0EB-F1BD-42A2-92E6-75748C250F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8785C80-2D55-46A4-BDEF-F096AA4FAAA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831B84-A0B9-4D34-99F7-D904F97E44D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849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x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1"/>
            <a:ext cx="503752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84F3B4-9C4B-4542-9BE5-61533AC13B77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67CAAF8-2F23-49FF-9FE7-FEDC3ED84CB8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894B58C-7B35-49FE-BEB9-67BF1892DFCC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6939BAA2-5948-460F-A80B-FE887A1AD1AC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8B4F545F-8C0D-4561-B606-64DDA332B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Espace réservé pour une image  29">
            <a:extLst>
              <a:ext uri="{FF2B5EF4-FFF2-40B4-BE49-F238E27FC236}">
                <a16:creationId xmlns:a16="http://schemas.microsoft.com/office/drawing/2014/main" id="{4EADCD03-814D-4735-9A09-0B0FB5035D9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27AB527A-342A-4EF3-B759-CADA1003017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1386975C-B873-4098-AF7B-E9D9F8F1364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450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C0DE3218-156F-4A12-B04C-DF97662EBBA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450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B1B6AE5-3FD7-4924-B866-F4DACF6EB07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798329-469F-44D2-8EC9-76B7940BB30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1550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0"/>
            <a:ext cx="5032446" cy="3536315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F533BF6-D514-459D-9CD0-0014742AF5E9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367DB2E-3C37-4A82-8177-2AAD710DA225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F4EF7344-53C0-458A-8505-90970AFC921D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565B0C33-B681-4D01-AC6F-B6BFC648EFC3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244DFE2D-60C4-4131-8465-C5969D771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81101FB9-9955-4F5E-B5AE-8B1D6B9D33C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5242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0232180B-2F37-4B34-B19F-C9BB5EA6937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5242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D9B49EBB-009A-4E9C-A66D-4D6B42AB92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EFBCB27F-F099-40B8-B652-4E5A44B914A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14390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0ADCE58-C192-4340-BB26-CE571835385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D90CFA-C413-4343-B4F0-207C00D9DD58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1444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083D504-1F4A-418B-871C-712702DC939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04AB0F8-7147-4717-92FB-E946612AE522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F2EF40B-3487-4F0C-88AD-523F301FF813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5916D0A3-039C-4313-9BCC-5CEA3028312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E7D0531D-FF8C-4744-8704-E1D610D89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9311375C-0EDC-48BF-990F-8F9A0613855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9039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E3581938-84E0-4C7C-9487-D7BD64B1E49B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9039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064B463-67A1-42DF-B89D-60D9CD0134C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86521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EFEF56CB-DE9B-4289-BD8B-8EA27291173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865216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44BD0FDC-99B1-467A-A9F7-B4A2F4510E5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640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24ABE765-90D2-4E15-A15E-59F4455F731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4004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E5B4545-5C6E-49A3-B6E4-1F254637B47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41486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7F24CE69-89E9-4F8F-886A-75FC3607AE5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28C33-E9D3-46E9-B38E-A39286256987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1A02B-9D29-444B-85E1-7D530E0C7F95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2010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816EFD-F3F0-41A8-BC7C-5D09CA1F849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5DC36D9-1CED-4C8E-9841-9D673AC4A1A9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3A7CA5CA-E8F0-4BDC-8808-2FF0B040B6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5F7DD913-BFE6-469F-B2CF-30346936C701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F19BFA9D-F6AD-4F60-9DB1-0D659A5ED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BC2C6B14-6FC0-4582-B246-C6D808310F7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9039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A3306B47-C7A5-44C5-96F6-F9398D9BCF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86521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B1860C56-31B6-4FF5-8419-3A86DD81F309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640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632460F-9BE6-4B5E-86B8-09B5EA49850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DF4ACB7A-CF75-4E4F-84F4-AE315331478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90392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7FD1F1C8-8876-4441-A9DB-AEEE0CA1B95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86521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23071633-0F2F-4F6F-AD30-7CE45FD83C2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640042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6C74B745-2F10-421A-8BE2-686D2AB1967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41486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1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654336A-1512-4701-B9A7-2CDB56E45ABE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324A90-385D-4766-A6EB-5A68E8FDCD93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194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98E094C3-78A5-4D87-825A-A23AAE8207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297" y="1311275"/>
            <a:ext cx="1697408" cy="320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BD62875-319A-4ACA-B358-FD5408BBCD80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018F210-084D-47D3-B5F0-0C63598A7A53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574A9DF5-25B4-4B2C-B61C-47904EDB98BF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A923974-FCF6-4638-98EC-9127DAD9A6B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73EFDDC-7E09-4539-AA97-71CB072FF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10F2C225-A18F-4697-934F-FE6CA585AA8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184359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C3C3598-BA73-415C-AB40-960E7AA9D1D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184359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3A0EC615-80C5-4C44-B1DA-171AAC396F0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867807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E7401A36-5B9D-4825-8350-029D3D761D7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867807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F39CA9FD-232F-43B8-B7BA-B58BC92BE43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51255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47E507A-A705-4F77-8C8A-2335632C54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551255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8D59D151-A167-4E49-98FB-D55692F1A45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234703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28681F74-B183-40F9-8309-CA6FAD00773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234703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D9911E-7400-4805-AF32-65C0A07C2DB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8145D5-A630-4DA2-84FB-AD0774C3D901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8614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A01E5-DEC7-4C69-9B2D-A19074F9992A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809D23E-C993-4C10-913A-42A88ACD7AE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C86EA3B-EF2E-4A3D-9EB9-AED157307B3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E1F29191-115E-4539-94D9-98E82F34A3DE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2EF232A-FFDB-4E13-AB86-964B23F58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AD8D36F4-396C-4E23-BBB2-23C185AFEF0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9999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75550596-B90B-4624-85ED-A6CEB5B4F09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9999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364F1E4E-0E50-4E76-A06B-45E5B853062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079785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88A72B9C-ED61-4E85-961D-857139867F9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079785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68B32A2-6E86-4014-8AEC-0AAD79370C1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799571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C5D8F0B8-5320-46AF-9FD1-2E484D7F315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799571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AEC4C9CB-BC44-49D3-8801-88DDFA07D0C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519357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7D8C5577-4FE1-43DE-BE86-661D4CD55773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519357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9A3B3DA7-6C62-4EF2-84C3-3B00E6DAF8D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239143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9" name="Espace réservé pour une image  29">
            <a:extLst>
              <a:ext uri="{FF2B5EF4-FFF2-40B4-BE49-F238E27FC236}">
                <a16:creationId xmlns:a16="http://schemas.microsoft.com/office/drawing/2014/main" id="{345E5B86-2D9E-4B02-A288-B23B6466715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239143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26623E9-0EFE-4E35-8B77-24F84CBC9C21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463EB8-FA3B-41CA-B1BF-447C86244064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7649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petit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9400584-51DF-4622-B0C4-EAFEEF0359A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1" name="Espace réservé pour une image  32">
            <a:extLst>
              <a:ext uri="{FF2B5EF4-FFF2-40B4-BE49-F238E27FC236}">
                <a16:creationId xmlns:a16="http://schemas.microsoft.com/office/drawing/2014/main" id="{29074E96-74BD-41E9-B44D-2290F5ADFA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42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681867" y="1311276"/>
            <a:ext cx="1793658" cy="3290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6DAF8-3E37-4DA7-84B6-66181262542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0C1F35-C022-4BB4-94B0-15084C60BA9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5347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tit text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52425" y="1311276"/>
            <a:ext cx="1793658" cy="3290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4721A69-09DB-42D6-BE9B-7E339C89B4C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B681C9C3-6994-480E-8AF8-F32F8CE923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92222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88E542-8B1E-4BAC-A751-D6BD9879ECA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9B3CB1-3397-4F12-AD29-4BA654E02A6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023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'ouverture dro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815083" y="47943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603125" y="287343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35053259-CE8E-42D6-90A5-DB8CDD69B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9635" y="1286333"/>
            <a:ext cx="1647692" cy="50400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056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056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C765AC23-CDBE-4574-8BD8-E324BCF72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538" t="28036" r="14706" b="32204"/>
          <a:stretch/>
        </p:blipFill>
        <p:spPr>
          <a:xfrm>
            <a:off x="7993378" y="4441121"/>
            <a:ext cx="801253" cy="40022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2440633"/>
            <a:ext cx="2036896" cy="2094363"/>
            <a:chOff x="-2913196" y="3090225"/>
            <a:chExt cx="2036896" cy="2094363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497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302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peti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6989336" y="1311276"/>
            <a:ext cx="1793658" cy="3205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F5121C-B739-42D0-8868-00BCED3CEE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4683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6AECEAB3-E740-4DDE-89B0-A267C3F79B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0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ADF2885-AD70-44B6-A203-9C17F841FB7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21BD9F-4FFE-43D0-B7F0-6C180EA0E42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4528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32">
            <a:extLst>
              <a:ext uri="{FF2B5EF4-FFF2-40B4-BE49-F238E27FC236}">
                <a16:creationId xmlns:a16="http://schemas.microsoft.com/office/drawing/2014/main" id="{99564FC0-E3CF-4B87-854B-AFD668CED2D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239796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Espace réservé pour une image  32">
            <a:extLst>
              <a:ext uri="{FF2B5EF4-FFF2-40B4-BE49-F238E27FC236}">
                <a16:creationId xmlns:a16="http://schemas.microsoft.com/office/drawing/2014/main" id="{2C5E3AF3-BFFB-4EE5-9B29-27D7955A6C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1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74220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25488A-C90F-491A-AA38-B9F6819C79D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09996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17172F7-E854-4598-A180-7E67FF32621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B90BF9-7E7B-42B8-A83A-C72F5AD7446D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6563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s-MX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9AF1EBF6-8E41-478E-9588-0A0DD443DE4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0" y="1066329"/>
            <a:ext cx="9144000" cy="3450110"/>
          </a:xfrm>
          <a:prstGeom prst="roundRect">
            <a:avLst>
              <a:gd name="adj" fmla="val 1458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8120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29009D1B-2B2E-411A-A677-1A47999588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8792773 w 9144000"/>
              <a:gd name="connsiteY3" fmla="*/ 3810000 h 3810000"/>
              <a:gd name="connsiteX4" fmla="*/ 8792773 w 9144000"/>
              <a:gd name="connsiteY4" fmla="*/ 2959725 h 3810000"/>
              <a:gd name="connsiteX5" fmla="*/ 8746188 w 9144000"/>
              <a:gd name="connsiteY5" fmla="*/ 2793192 h 3810000"/>
              <a:gd name="connsiteX6" fmla="*/ 8591861 w 9144000"/>
              <a:gd name="connsiteY6" fmla="*/ 2790194 h 3810000"/>
              <a:gd name="connsiteX7" fmla="*/ 6416819 w 9144000"/>
              <a:gd name="connsiteY7" fmla="*/ 3213300 h 3810000"/>
              <a:gd name="connsiteX8" fmla="*/ 6258783 w 9144000"/>
              <a:gd name="connsiteY8" fmla="*/ 3279051 h 3810000"/>
              <a:gd name="connsiteX9" fmla="*/ 6215906 w 9144000"/>
              <a:gd name="connsiteY9" fmla="*/ 3460743 h 3810000"/>
              <a:gd name="connsiteX10" fmla="*/ 621590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8792773" y="3810000"/>
                </a:lnTo>
                <a:lnTo>
                  <a:pt x="8792773" y="2959725"/>
                </a:lnTo>
                <a:cubicBezTo>
                  <a:pt x="8793673" y="2881171"/>
                  <a:pt x="8796944" y="2827268"/>
                  <a:pt x="8746188" y="2793192"/>
                </a:cubicBezTo>
                <a:cubicBezTo>
                  <a:pt x="8705339" y="2765766"/>
                  <a:pt x="8672168" y="2774915"/>
                  <a:pt x="8591861" y="2790194"/>
                </a:cubicBezTo>
                <a:lnTo>
                  <a:pt x="6416819" y="3213300"/>
                </a:lnTo>
                <a:cubicBezTo>
                  <a:pt x="6347233" y="3224395"/>
                  <a:pt x="6303207" y="3225055"/>
                  <a:pt x="6258783" y="3279051"/>
                </a:cubicBezTo>
                <a:cubicBezTo>
                  <a:pt x="6214360" y="3333047"/>
                  <a:pt x="6216455" y="3396826"/>
                  <a:pt x="6215906" y="3460743"/>
                </a:cubicBezTo>
                <a:lnTo>
                  <a:pt x="621590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177" y="2776410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-1141" y="411457"/>
                  <a:pt x="31648" y="371602"/>
                </a:cubicBezTo>
                <a:cubicBezTo>
                  <a:pt x="64437" y="331747"/>
                  <a:pt x="96933" y="331260"/>
                  <a:pt x="148295" y="323071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0277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image +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4F1009D9-D378-4A9C-B28B-0E4F78E83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7779941 w 9144000"/>
              <a:gd name="connsiteY3" fmla="*/ 3810000 h 3810000"/>
              <a:gd name="connsiteX4" fmla="*/ 8688866 w 9144000"/>
              <a:gd name="connsiteY4" fmla="*/ 3633324 h 3810000"/>
              <a:gd name="connsiteX5" fmla="*/ 8792009 w 9144000"/>
              <a:gd name="connsiteY5" fmla="*/ 3506275 h 3810000"/>
              <a:gd name="connsiteX6" fmla="*/ 8792009 w 9144000"/>
              <a:gd name="connsiteY6" fmla="*/ 1014445 h 3810000"/>
              <a:gd name="connsiteX7" fmla="*/ 8688866 w 9144000"/>
              <a:gd name="connsiteY7" fmla="*/ 927433 h 3810000"/>
              <a:gd name="connsiteX8" fmla="*/ 3638840 w 9144000"/>
              <a:gd name="connsiteY8" fmla="*/ 1908802 h 3810000"/>
              <a:gd name="connsiteX9" fmla="*/ 3535696 w 9144000"/>
              <a:gd name="connsiteY9" fmla="*/ 2035935 h 3810000"/>
              <a:gd name="connsiteX10" fmla="*/ 353569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7779941" y="3810000"/>
                </a:lnTo>
                <a:lnTo>
                  <a:pt x="8688866" y="3633324"/>
                </a:lnTo>
                <a:cubicBezTo>
                  <a:pt x="8745871" y="3622290"/>
                  <a:pt x="8792009" y="3565369"/>
                  <a:pt x="8792009" y="3506275"/>
                </a:cubicBezTo>
                <a:lnTo>
                  <a:pt x="8792009" y="1014445"/>
                </a:lnTo>
                <a:cubicBezTo>
                  <a:pt x="8792009" y="955351"/>
                  <a:pt x="8745871" y="916400"/>
                  <a:pt x="8688866" y="927433"/>
                </a:cubicBezTo>
                <a:lnTo>
                  <a:pt x="3638840" y="1908802"/>
                </a:lnTo>
                <a:cubicBezTo>
                  <a:pt x="3581918" y="1919919"/>
                  <a:pt x="3535696" y="1976757"/>
                  <a:pt x="3535696" y="2035935"/>
                </a:cubicBezTo>
                <a:lnTo>
                  <a:pt x="353569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384779C-7C44-49EE-9A08-67E0E77A79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35697" y="925564"/>
            <a:ext cx="5256313" cy="3691273"/>
          </a:xfrm>
          <a:custGeom>
            <a:avLst/>
            <a:gdLst>
              <a:gd name="connsiteX0" fmla="*/ 5153170 w 5256313"/>
              <a:gd name="connsiteY0" fmla="*/ 1869 h 3691273"/>
              <a:gd name="connsiteX1" fmla="*/ 5256313 w 5256313"/>
              <a:gd name="connsiteY1" fmla="*/ 88881 h 3691273"/>
              <a:gd name="connsiteX2" fmla="*/ 5256313 w 5256313"/>
              <a:gd name="connsiteY2" fmla="*/ 2580711 h 3691273"/>
              <a:gd name="connsiteX3" fmla="*/ 5153170 w 5256313"/>
              <a:gd name="connsiteY3" fmla="*/ 2707760 h 3691273"/>
              <a:gd name="connsiteX4" fmla="*/ 103144 w 5256313"/>
              <a:gd name="connsiteY4" fmla="*/ 3689379 h 3691273"/>
              <a:gd name="connsiteX5" fmla="*/ 0 w 5256313"/>
              <a:gd name="connsiteY5" fmla="*/ 3602367 h 3691273"/>
              <a:gd name="connsiteX6" fmla="*/ 0 w 5256313"/>
              <a:gd name="connsiteY6" fmla="*/ 1110371 h 3691273"/>
              <a:gd name="connsiteX7" fmla="*/ 103144 w 5256313"/>
              <a:gd name="connsiteY7" fmla="*/ 983238 h 369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6313" h="3691273">
                <a:moveTo>
                  <a:pt x="5153170" y="1869"/>
                </a:moveTo>
                <a:cubicBezTo>
                  <a:pt x="5210175" y="-9164"/>
                  <a:pt x="5256313" y="29787"/>
                  <a:pt x="5256313" y="88881"/>
                </a:cubicBezTo>
                <a:lnTo>
                  <a:pt x="5256313" y="2580711"/>
                </a:lnTo>
                <a:cubicBezTo>
                  <a:pt x="5256313" y="2639805"/>
                  <a:pt x="5210175" y="2696726"/>
                  <a:pt x="5153170" y="2707760"/>
                </a:cubicBezTo>
                <a:lnTo>
                  <a:pt x="103144" y="3689379"/>
                </a:lnTo>
                <a:cubicBezTo>
                  <a:pt x="46222" y="3700496"/>
                  <a:pt x="0" y="3661545"/>
                  <a:pt x="0" y="3602367"/>
                </a:cubicBezTo>
                <a:lnTo>
                  <a:pt x="0" y="1110371"/>
                </a:lnTo>
                <a:cubicBezTo>
                  <a:pt x="0" y="1051193"/>
                  <a:pt x="46222" y="994355"/>
                  <a:pt x="103144" y="983238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1116000" anchor="t">
            <a:noAutofit/>
          </a:bodyPr>
          <a:lstStyle>
            <a:lvl1pPr marL="0" indent="0">
              <a:buNone/>
              <a:defRPr sz="1700" b="1">
                <a:solidFill>
                  <a:schemeClr val="bg1"/>
                </a:solidFill>
              </a:defRPr>
            </a:lvl1pPr>
            <a:lvl2pPr marL="0" indent="0"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980502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22715650-C839-4072-AE1A-179B974178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2571749"/>
          </a:xfrm>
          <a:custGeom>
            <a:avLst/>
            <a:gdLst>
              <a:gd name="connsiteX0" fmla="*/ 2820339 w 9144000"/>
              <a:gd name="connsiteY0" fmla="*/ 347744 h 2571749"/>
              <a:gd name="connsiteX1" fmla="*/ 2728379 w 9144000"/>
              <a:gd name="connsiteY1" fmla="*/ 362258 h 2571749"/>
              <a:gd name="connsiteX2" fmla="*/ 562862 w 9144000"/>
              <a:gd name="connsiteY2" fmla="*/ 780602 h 2571749"/>
              <a:gd name="connsiteX3" fmla="*/ 395301 w 9144000"/>
              <a:gd name="connsiteY3" fmla="*/ 851116 h 2571749"/>
              <a:gd name="connsiteX4" fmla="*/ 352424 w 9144000"/>
              <a:gd name="connsiteY4" fmla="*/ 1032808 h 2571749"/>
              <a:gd name="connsiteX5" fmla="*/ 352424 w 9144000"/>
              <a:gd name="connsiteY5" fmla="*/ 2006707 h 2571749"/>
              <a:gd name="connsiteX6" fmla="*/ 398736 w 9144000"/>
              <a:gd name="connsiteY6" fmla="*/ 2173406 h 2571749"/>
              <a:gd name="connsiteX7" fmla="*/ 554422 w 9144000"/>
              <a:gd name="connsiteY7" fmla="*/ 2175877 h 2571749"/>
              <a:gd name="connsiteX8" fmla="*/ 2728379 w 9144000"/>
              <a:gd name="connsiteY8" fmla="*/ 1753131 h 2571749"/>
              <a:gd name="connsiteX9" fmla="*/ 2899174 w 9144000"/>
              <a:gd name="connsiteY9" fmla="*/ 1669952 h 2571749"/>
              <a:gd name="connsiteX10" fmla="*/ 2929292 w 9144000"/>
              <a:gd name="connsiteY10" fmla="*/ 1505689 h 2571749"/>
              <a:gd name="connsiteX11" fmla="*/ 2929292 w 9144000"/>
              <a:gd name="connsiteY11" fmla="*/ 531789 h 2571749"/>
              <a:gd name="connsiteX12" fmla="*/ 2882707 w 9144000"/>
              <a:gd name="connsiteY12" fmla="*/ 365257 h 2571749"/>
              <a:gd name="connsiteX13" fmla="*/ 2820339 w 9144000"/>
              <a:gd name="connsiteY13" fmla="*/ 347744 h 2571749"/>
              <a:gd name="connsiteX14" fmla="*/ 0 w 9144000"/>
              <a:gd name="connsiteY14" fmla="*/ 0 h 2571749"/>
              <a:gd name="connsiteX15" fmla="*/ 9144000 w 9144000"/>
              <a:gd name="connsiteY15" fmla="*/ 0 h 2571749"/>
              <a:gd name="connsiteX16" fmla="*/ 9144000 w 9144000"/>
              <a:gd name="connsiteY16" fmla="*/ 2571749 h 2571749"/>
              <a:gd name="connsiteX17" fmla="*/ 0 w 9144000"/>
              <a:gd name="connsiteY17" fmla="*/ 2571749 h 257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2571749">
                <a:moveTo>
                  <a:pt x="2820339" y="347744"/>
                </a:moveTo>
                <a:cubicBezTo>
                  <a:pt x="2796902" y="348513"/>
                  <a:pt x="2768533" y="354619"/>
                  <a:pt x="2728379" y="362258"/>
                </a:cubicBezTo>
                <a:lnTo>
                  <a:pt x="562862" y="780602"/>
                </a:lnTo>
                <a:cubicBezTo>
                  <a:pt x="493276" y="794077"/>
                  <a:pt x="430375" y="809081"/>
                  <a:pt x="395301" y="851116"/>
                </a:cubicBezTo>
                <a:cubicBezTo>
                  <a:pt x="360228" y="893150"/>
                  <a:pt x="352973" y="968891"/>
                  <a:pt x="352424" y="1032808"/>
                </a:cubicBezTo>
                <a:lnTo>
                  <a:pt x="352424" y="2006707"/>
                </a:lnTo>
                <a:cubicBezTo>
                  <a:pt x="352474" y="2100246"/>
                  <a:pt x="355374" y="2137378"/>
                  <a:pt x="398736" y="2173406"/>
                </a:cubicBezTo>
                <a:cubicBezTo>
                  <a:pt x="435965" y="2204339"/>
                  <a:pt x="504261" y="2188201"/>
                  <a:pt x="554422" y="2175877"/>
                </a:cubicBezTo>
                <a:lnTo>
                  <a:pt x="2728379" y="1753131"/>
                </a:lnTo>
                <a:cubicBezTo>
                  <a:pt x="2823131" y="1734998"/>
                  <a:pt x="2857599" y="1725947"/>
                  <a:pt x="2899174" y="1669952"/>
                </a:cubicBezTo>
                <a:cubicBezTo>
                  <a:pt x="2928361" y="1630642"/>
                  <a:pt x="2930136" y="1576905"/>
                  <a:pt x="2929292" y="1505689"/>
                </a:cubicBezTo>
                <a:lnTo>
                  <a:pt x="2929292" y="531789"/>
                </a:lnTo>
                <a:cubicBezTo>
                  <a:pt x="2930191" y="453236"/>
                  <a:pt x="2933462" y="399333"/>
                  <a:pt x="2882707" y="365257"/>
                </a:cubicBezTo>
                <a:cubicBezTo>
                  <a:pt x="2862282" y="351544"/>
                  <a:pt x="2843777" y="346975"/>
                  <a:pt x="2820339" y="3477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2571749"/>
                </a:lnTo>
                <a:lnTo>
                  <a:pt x="0" y="25717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5" y="347663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5760" y="402628"/>
                  <a:pt x="31648" y="371602"/>
                </a:cubicBezTo>
                <a:cubicBezTo>
                  <a:pt x="57536" y="340576"/>
                  <a:pt x="103964" y="329501"/>
                  <a:pt x="155326" y="319555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9AEE3-C1A1-413F-B50E-63099F9710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426" y="2752725"/>
            <a:ext cx="8440738" cy="17637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6438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8">
            <a:extLst>
              <a:ext uri="{FF2B5EF4-FFF2-40B4-BE49-F238E27FC236}">
                <a16:creationId xmlns:a16="http://schemas.microsoft.com/office/drawing/2014/main" id="{54FD48B1-E271-4A05-86BC-F52DF331290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79610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 </a:t>
            </a:r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id="{A797F598-BF66-43EB-941E-85AAB3C1E3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02388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 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38475BF4-C7D2-42EE-8247-D9E73989D65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1188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/>
            </a:lvl1pPr>
            <a:lvl2pPr>
              <a:buClr>
                <a:schemeClr val="bg1"/>
              </a:buClr>
              <a:defRPr lang="fr-FR" dirty="0"/>
            </a:lvl2pPr>
            <a:lvl3pPr>
              <a:buClr>
                <a:schemeClr val="bg1"/>
              </a:buClr>
              <a:defRPr lang="fr-FR" dirty="0"/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21344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pour une image  29">
            <a:extLst>
              <a:ext uri="{FF2B5EF4-FFF2-40B4-BE49-F238E27FC236}">
                <a16:creationId xmlns:a16="http://schemas.microsoft.com/office/drawing/2014/main" id="{69801787-38DD-4ED7-B861-403F9CF85AF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6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A49AC33C-E4B0-4303-92FA-0D9D8D95A94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26510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251D12BC-8C62-4097-88A1-171B65505E9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64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2F97674-C46D-47D1-ABD4-EBFAFD371D7B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B1FBD3-72F2-449D-9288-9B8466EB8D6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42811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6A9A2261-CD61-4E18-87BF-4C6EFE54DB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816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tx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tx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9B3370EE-5935-423E-A4FE-6E7645524E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C6D9CD2-0E63-4284-AB20-F93219E367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0D7FB8A0-2197-49BF-9275-5B1771095D7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0843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184ABEA-1F9C-47BA-A9F9-71496BE957C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6870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8257593C-6D59-4F90-AB82-DDED240F2BB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2897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EC2E26-90EF-41D2-8FAD-C0573B251D5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7EFC83-9A76-4017-8C6C-349DCDE48AB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5052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et expl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3154681" y="1303199"/>
            <a:ext cx="5640388" cy="317468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689675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98ECBA21-6195-41F9-A49E-3555631FE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22D4603A-D53F-440A-A44A-072C5E566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877DD79-CE6A-441B-8A1A-41CD63ED8B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819" y="1035861"/>
            <a:ext cx="2137351" cy="3563130"/>
          </a:xfrm>
          <a:custGeom>
            <a:avLst/>
            <a:gdLst>
              <a:gd name="connsiteX0" fmla="*/ 1911357 w 1971076"/>
              <a:gd name="connsiteY0" fmla="*/ 0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1076"/>
              <a:gd name="connsiteY0" fmla="*/ 1113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0955"/>
              <a:gd name="connsiteY0" fmla="*/ 1113 h 3284413"/>
              <a:gd name="connsiteX1" fmla="*/ 1916156 w 1970955"/>
              <a:gd name="connsiteY1" fmla="*/ 0 h 3284413"/>
              <a:gd name="connsiteX2" fmla="*/ 1970955 w 1970955"/>
              <a:gd name="connsiteY2" fmla="*/ 62679 h 3284413"/>
              <a:gd name="connsiteX3" fmla="*/ 1970955 w 1970955"/>
              <a:gd name="connsiteY3" fmla="*/ 2838079 h 3284413"/>
              <a:gd name="connsiteX4" fmla="*/ 1898096 w 1970955"/>
              <a:gd name="connsiteY4" fmla="*/ 2928060 h 3284413"/>
              <a:gd name="connsiteX5" fmla="*/ 72967 w 1970955"/>
              <a:gd name="connsiteY5" fmla="*/ 3282885 h 3284413"/>
              <a:gd name="connsiteX6" fmla="*/ 56027 w 1970955"/>
              <a:gd name="connsiteY6" fmla="*/ 3284306 h 3284413"/>
              <a:gd name="connsiteX7" fmla="*/ 107 w 1970955"/>
              <a:gd name="connsiteY7" fmla="*/ 3221319 h 3284413"/>
              <a:gd name="connsiteX8" fmla="*/ 107 w 1970955"/>
              <a:gd name="connsiteY8" fmla="*/ 445737 h 3284413"/>
              <a:gd name="connsiteX9" fmla="*/ 72967 w 1970955"/>
              <a:gd name="connsiteY9" fmla="*/ 355756 h 3284413"/>
              <a:gd name="connsiteX10" fmla="*/ 1898096 w 1970955"/>
              <a:gd name="connsiteY10" fmla="*/ 1113 h 3284413"/>
              <a:gd name="connsiteX0" fmla="*/ 1898096 w 1970955"/>
              <a:gd name="connsiteY0" fmla="*/ 0 h 3283300"/>
              <a:gd name="connsiteX1" fmla="*/ 1970955 w 1970955"/>
              <a:gd name="connsiteY1" fmla="*/ 61566 h 3283300"/>
              <a:gd name="connsiteX2" fmla="*/ 1970955 w 1970955"/>
              <a:gd name="connsiteY2" fmla="*/ 2836966 h 3283300"/>
              <a:gd name="connsiteX3" fmla="*/ 1898096 w 1970955"/>
              <a:gd name="connsiteY3" fmla="*/ 2926947 h 3283300"/>
              <a:gd name="connsiteX4" fmla="*/ 72967 w 1970955"/>
              <a:gd name="connsiteY4" fmla="*/ 3281772 h 3283300"/>
              <a:gd name="connsiteX5" fmla="*/ 56027 w 1970955"/>
              <a:gd name="connsiteY5" fmla="*/ 3283193 h 3283300"/>
              <a:gd name="connsiteX6" fmla="*/ 107 w 1970955"/>
              <a:gd name="connsiteY6" fmla="*/ 3220206 h 3283300"/>
              <a:gd name="connsiteX7" fmla="*/ 107 w 1970955"/>
              <a:gd name="connsiteY7" fmla="*/ 444624 h 3283300"/>
              <a:gd name="connsiteX8" fmla="*/ 72967 w 1970955"/>
              <a:gd name="connsiteY8" fmla="*/ 354643 h 3283300"/>
              <a:gd name="connsiteX9" fmla="*/ 1898096 w 1970955"/>
              <a:gd name="connsiteY9" fmla="*/ 0 h 3283300"/>
              <a:gd name="connsiteX0" fmla="*/ 1898096 w 1970955"/>
              <a:gd name="connsiteY0" fmla="*/ 1957 h 3285257"/>
              <a:gd name="connsiteX1" fmla="*/ 1970955 w 1970955"/>
              <a:gd name="connsiteY1" fmla="*/ 63523 h 3285257"/>
              <a:gd name="connsiteX2" fmla="*/ 1970955 w 1970955"/>
              <a:gd name="connsiteY2" fmla="*/ 2838923 h 3285257"/>
              <a:gd name="connsiteX3" fmla="*/ 1898096 w 1970955"/>
              <a:gd name="connsiteY3" fmla="*/ 2928904 h 3285257"/>
              <a:gd name="connsiteX4" fmla="*/ 72967 w 1970955"/>
              <a:gd name="connsiteY4" fmla="*/ 3283729 h 3285257"/>
              <a:gd name="connsiteX5" fmla="*/ 56027 w 1970955"/>
              <a:gd name="connsiteY5" fmla="*/ 3285150 h 3285257"/>
              <a:gd name="connsiteX6" fmla="*/ 107 w 1970955"/>
              <a:gd name="connsiteY6" fmla="*/ 3222163 h 3285257"/>
              <a:gd name="connsiteX7" fmla="*/ 107 w 1970955"/>
              <a:gd name="connsiteY7" fmla="*/ 446581 h 3285257"/>
              <a:gd name="connsiteX8" fmla="*/ 72967 w 1970955"/>
              <a:gd name="connsiteY8" fmla="*/ 356600 h 3285257"/>
              <a:gd name="connsiteX9" fmla="*/ 1898096 w 1970955"/>
              <a:gd name="connsiteY9" fmla="*/ 1957 h 3285257"/>
              <a:gd name="connsiteX0" fmla="*/ 1898096 w 1970975"/>
              <a:gd name="connsiteY0" fmla="*/ 2469 h 3285769"/>
              <a:gd name="connsiteX1" fmla="*/ 1970955 w 1970975"/>
              <a:gd name="connsiteY1" fmla="*/ 64035 h 3285769"/>
              <a:gd name="connsiteX2" fmla="*/ 1970955 w 1970975"/>
              <a:gd name="connsiteY2" fmla="*/ 2839435 h 3285769"/>
              <a:gd name="connsiteX3" fmla="*/ 1898096 w 1970975"/>
              <a:gd name="connsiteY3" fmla="*/ 2929416 h 3285769"/>
              <a:gd name="connsiteX4" fmla="*/ 72967 w 1970975"/>
              <a:gd name="connsiteY4" fmla="*/ 3284241 h 3285769"/>
              <a:gd name="connsiteX5" fmla="*/ 56027 w 1970975"/>
              <a:gd name="connsiteY5" fmla="*/ 3285662 h 3285769"/>
              <a:gd name="connsiteX6" fmla="*/ 107 w 1970975"/>
              <a:gd name="connsiteY6" fmla="*/ 3222675 h 3285769"/>
              <a:gd name="connsiteX7" fmla="*/ 107 w 1970975"/>
              <a:gd name="connsiteY7" fmla="*/ 447093 h 3285769"/>
              <a:gd name="connsiteX8" fmla="*/ 72967 w 1970975"/>
              <a:gd name="connsiteY8" fmla="*/ 357112 h 3285769"/>
              <a:gd name="connsiteX9" fmla="*/ 1898096 w 1970975"/>
              <a:gd name="connsiteY9" fmla="*/ 2469 h 328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0975" h="3285769">
                <a:moveTo>
                  <a:pt x="1898096" y="2469"/>
                </a:moveTo>
                <a:cubicBezTo>
                  <a:pt x="1968935" y="-10387"/>
                  <a:pt x="1971263" y="29459"/>
                  <a:pt x="1970955" y="64035"/>
                </a:cubicBezTo>
                <a:lnTo>
                  <a:pt x="1970955" y="2839435"/>
                </a:lnTo>
                <a:cubicBezTo>
                  <a:pt x="1969954" y="2882513"/>
                  <a:pt x="1940027" y="2919489"/>
                  <a:pt x="1898096" y="2929416"/>
                </a:cubicBezTo>
                <a:lnTo>
                  <a:pt x="72967" y="3284241"/>
                </a:lnTo>
                <a:cubicBezTo>
                  <a:pt x="67411" y="3285517"/>
                  <a:pt x="61710" y="3286008"/>
                  <a:pt x="56027" y="3285662"/>
                </a:cubicBezTo>
                <a:cubicBezTo>
                  <a:pt x="23204" y="3283713"/>
                  <a:pt x="-1842" y="3255516"/>
                  <a:pt x="107" y="3222675"/>
                </a:cubicBezTo>
                <a:lnTo>
                  <a:pt x="107" y="447093"/>
                </a:lnTo>
                <a:cubicBezTo>
                  <a:pt x="1036" y="403997"/>
                  <a:pt x="31000" y="366985"/>
                  <a:pt x="72967" y="357112"/>
                </a:cubicBezTo>
                <a:lnTo>
                  <a:pt x="1898096" y="2469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wrap="square" lIns="180000" tIns="504000" rIns="180000">
            <a:noAutofit/>
          </a:bodyPr>
          <a:lstStyle>
            <a:lvl1pPr marL="0" indent="0">
              <a:buNone/>
              <a:defRPr b="1" cap="all" baseline="0"/>
            </a:lvl1pPr>
            <a:lvl2pPr marL="177800" indent="-177800">
              <a:defRPr/>
            </a:lvl2pPr>
            <a:lvl3pPr marL="538163" indent="-139700">
              <a:defRPr/>
            </a:lvl3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F8F44CC-8C68-4CC0-B39D-59546ABD451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9098F6-51B9-423B-8282-FC5C41509D0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551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534905" y="1242664"/>
            <a:ext cx="8074191" cy="3242024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92FFF1A9-33ED-4929-B092-8AD8D3E916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654998"/>
            <a:ext cx="7966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CE371FB-9DF1-4A23-9FE5-090D69002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CFCF5D8-6CF0-4B46-8200-9442516A2D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4FAF39D-8643-437D-A19C-C13288CEDE9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335F92-D189-45A3-A4C7-F1C2C5AD26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6626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'ouverture dro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815083" y="47943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603125" y="287343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35053259-CE8E-42D6-90A5-DB8CDD69B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9635" y="1286333"/>
            <a:ext cx="1647692" cy="50400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056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056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18" name="new-logo SG">
            <a:extLst>
              <a:ext uri="{FF2B5EF4-FFF2-40B4-BE49-F238E27FC236}">
                <a16:creationId xmlns:a16="http://schemas.microsoft.com/office/drawing/2014/main" id="{8AD00E6B-2DDF-4DB1-9BE9-434F91AEAD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2440633"/>
            <a:ext cx="2036896" cy="2094363"/>
            <a:chOff x="-2913196" y="3090225"/>
            <a:chExt cx="2036896" cy="2094363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340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ableau 4"/>
          <p:cNvSpPr>
            <a:spLocks noGrp="1"/>
          </p:cNvSpPr>
          <p:nvPr>
            <p:ph type="tbl" sz="quarter" idx="20"/>
          </p:nvPr>
        </p:nvSpPr>
        <p:spPr>
          <a:xfrm>
            <a:off x="534906" y="1242662"/>
            <a:ext cx="8074188" cy="3242025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2D62A31-73C7-487D-9447-7CFD2A6476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7608FCC-47BC-4B3F-9C8F-D15D97874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1D2869C9-E3C8-42DF-80C2-801647CAD1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4745E5B-0737-4D42-8A98-1FC3C4E4B37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5ED293-B029-472F-B1B2-76F65C1C19B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6063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D31BC8-7CE9-4D2C-B743-19F75448A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9B9143-37F9-49E8-B7D4-35DEA86B0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64B5836-6A85-4A9B-872C-CF966E3B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9CC23BD6-F6AC-48CF-8BCD-6684E946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58157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D31BC8-7CE9-4D2C-B743-19F75448A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9B9143-37F9-49E8-B7D4-35DEA86B0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64B5836-6A85-4A9B-872C-CF966E3B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12B9E274-7169-4C2F-B237-E7961200BC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38040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re et contenu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91999" y="225035"/>
            <a:ext cx="8074189" cy="27699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D52E7CA-940C-4B6E-9E73-0245BA95FC91}" type="slidenum">
              <a:rPr lang="fr-FR" smtClean="0"/>
              <a:pPr/>
              <a:t>‹#›</a:t>
            </a:fld>
            <a:r>
              <a:rPr lang="fr-FR"/>
              <a:t> /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 err="1"/>
              <a:t>Izolační</a:t>
            </a:r>
            <a:r>
              <a:rPr lang="en-GB" dirty="0"/>
              <a:t> </a:t>
            </a:r>
            <a:r>
              <a:rPr lang="en-GB" dirty="0" err="1"/>
              <a:t>systémy</a:t>
            </a:r>
            <a:r>
              <a:rPr lang="en-GB" dirty="0"/>
              <a:t> pro </a:t>
            </a:r>
            <a:r>
              <a:rPr lang="en-GB" dirty="0" err="1"/>
              <a:t>požárně</a:t>
            </a:r>
            <a:r>
              <a:rPr lang="en-GB" dirty="0"/>
              <a:t> </a:t>
            </a:r>
            <a:r>
              <a:rPr lang="en-GB" dirty="0" err="1"/>
              <a:t>odolná</a:t>
            </a:r>
            <a:r>
              <a:rPr lang="en-GB" dirty="0"/>
              <a:t> VZT </a:t>
            </a:r>
            <a:r>
              <a:rPr lang="en-GB" dirty="0" err="1"/>
              <a:t>potrubí</a:t>
            </a:r>
            <a:endParaRPr lang="en-GB" dirty="0"/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20"/>
          </p:nvPr>
        </p:nvSpPr>
        <p:spPr>
          <a:xfrm>
            <a:off x="791998" y="1242662"/>
            <a:ext cx="8074188" cy="3242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cap="none" baseline="0">
                <a:solidFill>
                  <a:schemeClr val="bg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3283200" y="943200"/>
            <a:ext cx="2570400" cy="262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5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GRAPHIC TITLE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91998" y="51120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grpSp>
        <p:nvGrpSpPr>
          <p:cNvPr id="11" name="Groupe 10"/>
          <p:cNvGrpSpPr/>
          <p:nvPr userDrawn="1"/>
        </p:nvGrpSpPr>
        <p:grpSpPr>
          <a:xfrm>
            <a:off x="7958138" y="4415416"/>
            <a:ext cx="975441" cy="728876"/>
            <a:chOff x="7322193" y="3968690"/>
            <a:chExt cx="1573285" cy="1175605"/>
          </a:xfrm>
          <a:effectLst>
            <a:outerShdw blurRad="50800" algn="ctr" rotWithShape="0">
              <a:srgbClr val="000000">
                <a:alpha val="51000"/>
              </a:srgbClr>
            </a:outerShdw>
          </a:effectLst>
        </p:grpSpPr>
        <p:pic>
          <p:nvPicPr>
            <p:cNvPr id="12" name="Imag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204"/>
            <a:stretch/>
          </p:blipFill>
          <p:spPr>
            <a:xfrm>
              <a:off x="7322193" y="3968690"/>
              <a:ext cx="1573285" cy="117560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24" t="11281" r="3873" b="12171"/>
            <a:stretch/>
          </p:blipFill>
          <p:spPr bwMode="auto">
            <a:xfrm>
              <a:off x="7489407" y="4442514"/>
              <a:ext cx="1230891" cy="40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2420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 -génér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71297AC9-61E6-45EA-B4E8-BC6ACCF4EBB2}"/>
              </a:ext>
            </a:extLst>
          </p:cNvPr>
          <p:cNvGrpSpPr/>
          <p:nvPr userDrawn="1"/>
        </p:nvGrpSpPr>
        <p:grpSpPr>
          <a:xfrm>
            <a:off x="195507" y="201626"/>
            <a:ext cx="2842800" cy="2699329"/>
            <a:chOff x="266900" y="-842345"/>
            <a:chExt cx="4975166" cy="4724078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1A27568-8CF1-423B-9ADA-EF7613600322}"/>
                </a:ext>
              </a:extLst>
            </p:cNvPr>
            <p:cNvSpPr/>
            <p:nvPr userDrawn="1"/>
          </p:nvSpPr>
          <p:spPr>
            <a:xfrm>
              <a:off x="266900" y="-842345"/>
              <a:ext cx="3990428" cy="399042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3F5BB3D-2890-444E-BCC0-8EF2BF5A177F}"/>
                </a:ext>
              </a:extLst>
            </p:cNvPr>
            <p:cNvSpPr/>
            <p:nvPr userDrawn="1"/>
          </p:nvSpPr>
          <p:spPr>
            <a:xfrm>
              <a:off x="1251638" y="-108695"/>
              <a:ext cx="3990428" cy="399042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id="{303DBCEF-3D39-4B0C-A27F-D3DC6723A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491466" y="209314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Title 2 Arial corps 12</a:t>
            </a:r>
          </a:p>
          <a:p>
            <a:r>
              <a:rPr lang="en-US" noProof="0"/>
              <a:t>Title 2 Arial corps 12</a:t>
            </a:r>
          </a:p>
          <a:p>
            <a:r>
              <a:rPr lang="en-US" noProof="0"/>
              <a:t>Title 2 Arial corps 12</a:t>
            </a:r>
          </a:p>
          <a:p>
            <a:r>
              <a:rPr lang="en-US" noProof="0"/>
              <a:t>Title 2 Arial corps 12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1466" y="1406926"/>
            <a:ext cx="4065235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C3FAC12E-FCF1-453F-B666-B5FAF45A7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538" t="28036" r="14706" b="32204"/>
          <a:stretch/>
        </p:blipFill>
        <p:spPr>
          <a:xfrm>
            <a:off x="7993378" y="4441121"/>
            <a:ext cx="801253" cy="4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60C251C-F3FA-4AC9-B5DD-9046FADE7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900FAFF-F27C-4C5D-B07D-D16957E04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5" y="1996313"/>
            <a:ext cx="3229311" cy="615553"/>
          </a:xfrm>
        </p:spPr>
        <p:txBody>
          <a:bodyPr anchor="b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5CC29B3E-6E76-4567-A562-63CF773E7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6245" y="2665618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95DF099-7060-49EF-B450-2715013A80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3210" y="2296685"/>
            <a:ext cx="566737" cy="404813"/>
          </a:xfrm>
        </p:spPr>
        <p:txBody>
          <a:bodyPr/>
          <a:lstStyle>
            <a:lvl1pPr marL="0" indent="0" algn="r">
              <a:buNone/>
              <a:defRPr sz="2000" b="1"/>
            </a:lvl1pPr>
            <a:lvl2pPr marL="358775" indent="0">
              <a:buNone/>
              <a:defRPr/>
            </a:lvl2pPr>
            <a:lvl3pPr marL="723900" indent="0">
              <a:buNone/>
              <a:defRPr/>
            </a:lvl3pPr>
            <a:lvl4pPr marL="723900" indent="0">
              <a:buNone/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N°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1C22BF41-0722-4CD9-8FEA-42B0A4AB8A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424" y="349029"/>
            <a:ext cx="1647692" cy="504000"/>
          </a:xfrm>
          <a:prstGeom prst="rect">
            <a:avLst/>
          </a:prstGeom>
        </p:spPr>
      </p:pic>
      <p:pic>
        <p:nvPicPr>
          <p:cNvPr id="12" name="new-logo SG">
            <a:extLst>
              <a:ext uri="{FF2B5EF4-FFF2-40B4-BE49-F238E27FC236}">
                <a16:creationId xmlns:a16="http://schemas.microsoft.com/office/drawing/2014/main" id="{8AD00E6B-2DDF-4DB1-9BE9-434F91AEAD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6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-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60C251C-F3FA-4AC9-B5DD-9046FADE7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900FAFF-F27C-4C5D-B07D-D16957E04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5" y="1996313"/>
            <a:ext cx="3229311" cy="615553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5CC29B3E-6E76-4567-A562-63CF773E7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6245" y="2665618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95DF099-7060-49EF-B450-2715013A80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3210" y="2296685"/>
            <a:ext cx="566737" cy="404813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358775" indent="0">
              <a:buNone/>
              <a:defRPr/>
            </a:lvl2pPr>
            <a:lvl3pPr marL="723900" indent="0">
              <a:buNone/>
              <a:defRPr/>
            </a:lvl3pPr>
            <a:lvl4pPr marL="723900" indent="0">
              <a:buNone/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N°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1C22BF41-0722-4CD9-8FEA-42B0A4AB8A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424" y="349029"/>
            <a:ext cx="1647692" cy="504000"/>
          </a:xfrm>
          <a:prstGeom prst="rect">
            <a:avLst/>
          </a:prstGeom>
        </p:spPr>
      </p:pic>
      <p:pic>
        <p:nvPicPr>
          <p:cNvPr id="12" name="new-logo SG">
            <a:extLst>
              <a:ext uri="{FF2B5EF4-FFF2-40B4-BE49-F238E27FC236}">
                <a16:creationId xmlns:a16="http://schemas.microsoft.com/office/drawing/2014/main" id="{B2F8556A-747B-4A17-9041-C804F88B87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5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sous-par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0" y="209314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370526"/>
            <a:ext cx="4065235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FAE61FC6-47A1-4B77-B7FA-C6C3AD0E74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5" y="347665"/>
            <a:ext cx="3452199" cy="4168773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  <a:effectLst>
            <a:outerShdw dist="292100" dir="2700000" algn="tl" rotWithShape="0">
              <a:schemeClr val="tx2"/>
            </a:outerShdw>
          </a:effectLst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F522F5-C1D6-45D1-8FE8-6AA4638CBD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170C2CE-EC95-4D24-AF19-3C4592061E8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2" name="Groupe 1"/>
          <p:cNvGrpSpPr/>
          <p:nvPr userDrawn="1"/>
        </p:nvGrpSpPr>
        <p:grpSpPr>
          <a:xfrm>
            <a:off x="-3367279" y="1289276"/>
            <a:ext cx="3141689" cy="3221395"/>
            <a:chOff x="-3367279" y="1289276"/>
            <a:chExt cx="3141689" cy="3221395"/>
          </a:xfrm>
        </p:grpSpPr>
        <p:grpSp>
          <p:nvGrpSpPr>
            <p:cNvPr id="17" name="Groupe 16"/>
            <p:cNvGrpSpPr/>
            <p:nvPr userDrawn="1"/>
          </p:nvGrpSpPr>
          <p:grpSpPr>
            <a:xfrm rot="10800000" flipH="1">
              <a:off x="-369606" y="1384300"/>
              <a:ext cx="144016" cy="2903220"/>
              <a:chOff x="-252536" y="-475622"/>
              <a:chExt cx="144016" cy="2903220"/>
            </a:xfrm>
          </p:grpSpPr>
          <p:cxnSp>
            <p:nvCxnSpPr>
              <p:cNvPr id="18" name="Connecteur droit 17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-3367279" y="1289276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85561" y="225076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4090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tx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0"/>
            <a:ext cx="7675290" cy="3435361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58CF97-6444-4AE4-817F-703A4BDE1B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57E4A0-4EE4-4500-996A-5BDE870B55F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CA0BAD95-AD7B-4ECA-9E20-F13672D31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380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sv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84256" y="4816180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301" y="4816180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57203" y="3012450"/>
            <a:ext cx="8041593" cy="1671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noProof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0000" y="1069848"/>
            <a:ext cx="7680054" cy="3437742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5BB97561-C245-4526-ADC4-1388BFB0AFCF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7889587" y="4640092"/>
            <a:ext cx="903600" cy="27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8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55" r:id="rId2"/>
    <p:sldLayoutId id="2147483748" r:id="rId3"/>
    <p:sldLayoutId id="2147483756" r:id="rId4"/>
    <p:sldLayoutId id="2147483727" r:id="rId5"/>
    <p:sldLayoutId id="2147483699" r:id="rId6"/>
    <p:sldLayoutId id="2147483749" r:id="rId7"/>
    <p:sldLayoutId id="2147483687" r:id="rId8"/>
    <p:sldLayoutId id="2147483688" r:id="rId9"/>
    <p:sldLayoutId id="2147483729" r:id="rId10"/>
    <p:sldLayoutId id="2147483730" r:id="rId11"/>
    <p:sldLayoutId id="2147483692" r:id="rId12"/>
    <p:sldLayoutId id="2147483693" r:id="rId13"/>
    <p:sldLayoutId id="2147483734" r:id="rId14"/>
    <p:sldLayoutId id="2147483738" r:id="rId15"/>
    <p:sldLayoutId id="2147483746" r:id="rId16"/>
    <p:sldLayoutId id="2147483747" r:id="rId17"/>
    <p:sldLayoutId id="2147483736" r:id="rId18"/>
    <p:sldLayoutId id="2147483740" r:id="rId19"/>
    <p:sldLayoutId id="2147483739" r:id="rId20"/>
    <p:sldLayoutId id="2147483741" r:id="rId21"/>
    <p:sldLayoutId id="2147483735" r:id="rId22"/>
    <p:sldLayoutId id="2147483737" r:id="rId23"/>
    <p:sldLayoutId id="2147483742" r:id="rId24"/>
    <p:sldLayoutId id="2147483744" r:id="rId25"/>
    <p:sldLayoutId id="2147483743" r:id="rId26"/>
    <p:sldLayoutId id="2147483745" r:id="rId27"/>
    <p:sldLayoutId id="2147483689" r:id="rId28"/>
    <p:sldLayoutId id="2147483732" r:id="rId29"/>
    <p:sldLayoutId id="2147483733" r:id="rId30"/>
    <p:sldLayoutId id="2147483731" r:id="rId31"/>
    <p:sldLayoutId id="2147483754" r:id="rId32"/>
    <p:sldLayoutId id="2147483701" r:id="rId33"/>
    <p:sldLayoutId id="2147483751" r:id="rId34"/>
    <p:sldLayoutId id="2147483752" r:id="rId35"/>
    <p:sldLayoutId id="2147483691" r:id="rId36"/>
    <p:sldLayoutId id="2147483704" r:id="rId37"/>
    <p:sldLayoutId id="2147483707" r:id="rId38"/>
    <p:sldLayoutId id="2147483708" r:id="rId39"/>
    <p:sldLayoutId id="2147483709" r:id="rId40"/>
    <p:sldLayoutId id="2147483726" r:id="rId41"/>
    <p:sldLayoutId id="2147483750" r:id="rId42"/>
    <p:sldLayoutId id="2147483757" r:id="rId43"/>
  </p:sldLayoutIdLst>
  <p:hf hdr="0" dt="0"/>
  <p:txStyles>
    <p:titleStyle>
      <a:lvl1pPr algn="l" defTabSz="914378" rtl="0" eaLnBrk="1" latinLnBrk="0" hangingPunct="1">
        <a:spcBef>
          <a:spcPct val="0"/>
        </a:spcBef>
        <a:buNone/>
        <a:defRPr sz="2000" b="1" kern="1200" cap="all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marR="0" indent="-180975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700" b="0" kern="1200" cap="none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6575" marR="0" indent="-1778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accent1"/>
        </a:buClr>
        <a:buSzPct val="100000"/>
        <a:buFont typeface="Arial" panose="020B0604020202020204" pitchFamily="34" charset="0"/>
        <a:buChar char="●"/>
        <a:tabLst/>
        <a:defRPr sz="15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lang="fr-FR" sz="13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000" marR="0" indent="-1143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 baseline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4" pos="222" userDrawn="1">
          <p15:clr>
            <a:srgbClr val="F26B43"/>
          </p15:clr>
        </p15:guide>
        <p15:guide id="5" pos="5539" userDrawn="1">
          <p15:clr>
            <a:srgbClr val="F26B43"/>
          </p15:clr>
        </p15:guide>
        <p15:guide id="7" orient="horz" pos="3097" userDrawn="1">
          <p15:clr>
            <a:srgbClr val="F26B43"/>
          </p15:clr>
        </p15:guide>
        <p15:guide id="9" pos="4628" userDrawn="1">
          <p15:clr>
            <a:srgbClr val="F26B43"/>
          </p15:clr>
        </p15:guide>
        <p15:guide id="11" orient="horz" pos="219" userDrawn="1">
          <p15:clr>
            <a:srgbClr val="F26B43"/>
          </p15:clr>
        </p15:guide>
        <p15:guide id="12" pos="3696" userDrawn="1">
          <p15:clr>
            <a:srgbClr val="F26B43"/>
          </p15:clr>
        </p15:guide>
        <p15:guide id="13" pos="385" userDrawn="1">
          <p15:clr>
            <a:srgbClr val="F26B43"/>
          </p15:clr>
        </p15:guide>
        <p15:guide id="14" orient="horz" pos="826" userDrawn="1">
          <p15:clr>
            <a:srgbClr val="F26B43"/>
          </p15:clr>
        </p15:guide>
        <p15:guide id="15" orient="horz" pos="669" userDrawn="1">
          <p15:clr>
            <a:srgbClr val="F26B43"/>
          </p15:clr>
        </p15:guide>
        <p15:guide id="17" orient="horz" pos="28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://www.isover.dk/sw3391.asp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53.png"/><Relationship Id="rId7" Type="http://schemas.openxmlformats.org/officeDocument/2006/relationships/hyperlink" Target="http://www.isover.dk/sw3391.asp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www.isover.dk/sw3391.asp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png"/><Relationship Id="rId5" Type="http://schemas.openxmlformats.org/officeDocument/2006/relationships/image" Target="../media/image57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://www.isover.dk/sw3391.asp" TargetMode="External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hyperlink" Target="http://www.isover.dk/sw3391.as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over.dk/sw3391.as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9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2.png"/><Relationship Id="rId5" Type="http://schemas.openxmlformats.org/officeDocument/2006/relationships/image" Target="../media/image49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CC9402F-9C05-42E4-8858-F0EFF8014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220" y="2339219"/>
            <a:ext cx="3698073" cy="261610"/>
          </a:xfrm>
        </p:spPr>
        <p:txBody>
          <a:bodyPr/>
          <a:lstStyle/>
          <a:p>
            <a:r>
              <a:rPr lang="cs-CZ" sz="1700" noProof="0" dirty="0"/>
              <a:t>Protipožární SYSTÉMY ISOVER</a:t>
            </a:r>
            <a:endParaRPr lang="en-US" sz="1700" noProof="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1C6000-20A6-4C43-9176-51F6D511C2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220" y="2648832"/>
            <a:ext cx="3229311" cy="72741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400" noProof="0" dirty="0"/>
              <a:t>PRO OCHRANU VZT POTRUBÍ</a:t>
            </a:r>
            <a:br>
              <a:rPr lang="cs-CZ" sz="1400" noProof="0" dirty="0"/>
            </a:br>
            <a:r>
              <a:rPr lang="cs-CZ" sz="1400" noProof="0" dirty="0"/>
              <a:t>PRO OCHRANU POTRUBÍ PRO ODVOD KOUŘE A TEPLA</a:t>
            </a:r>
            <a:br>
              <a:rPr lang="cs-CZ" sz="1400" noProof="0" dirty="0"/>
            </a:br>
            <a:br>
              <a:rPr lang="cs-CZ" sz="1400" noProof="0" dirty="0"/>
            </a:br>
            <a:fld id="{16555A95-E4E6-4D2B-ADA8-DC2C9FD78372}" type="datetime1">
              <a:rPr lang="cs-CZ" sz="1400" noProof="0" smtClean="0"/>
              <a:pPr>
                <a:lnSpc>
                  <a:spcPct val="100000"/>
                </a:lnSpc>
                <a:spcBef>
                  <a:spcPts val="600"/>
                </a:spcBef>
              </a:pPr>
              <a:t>09.04.2024</a:t>
            </a:fld>
            <a:br>
              <a:rPr lang="cs-CZ" sz="1400" noProof="0" dirty="0"/>
            </a:br>
            <a:r>
              <a:rPr lang="cs-CZ" sz="1400" noProof="0" dirty="0"/>
              <a:t>Ing. </a:t>
            </a:r>
            <a:r>
              <a:rPr lang="en-US" sz="1400" dirty="0"/>
              <a:t>Daniel </a:t>
            </a:r>
            <a:r>
              <a:rPr lang="en-US" sz="1400" dirty="0" err="1"/>
              <a:t>Rajman</a:t>
            </a:r>
            <a:endParaRPr lang="cs-CZ" sz="1400" dirty="0"/>
          </a:p>
          <a:p>
            <a:pPr>
              <a:spcBef>
                <a:spcPts val="600"/>
              </a:spcBef>
            </a:pPr>
            <a:r>
              <a:rPr lang="en-US" sz="1200" dirty="0" err="1"/>
              <a:t>Produktový</a:t>
            </a:r>
            <a:r>
              <a:rPr lang="en-US" sz="1200" dirty="0"/>
              <a:t> </a:t>
            </a:r>
            <a:r>
              <a:rPr lang="en-US" sz="1200" dirty="0" err="1"/>
              <a:t>manažer</a:t>
            </a:r>
            <a:endParaRPr lang="cs-CZ" sz="1200" dirty="0"/>
          </a:p>
          <a:p>
            <a:endParaRPr lang="en-US" sz="1400" noProof="0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5037243-AD12-45B8-A063-71922D0172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538" t="28036" r="14706" b="32204"/>
          <a:stretch/>
        </p:blipFill>
        <p:spPr>
          <a:xfrm>
            <a:off x="7993378" y="4441121"/>
            <a:ext cx="801253" cy="4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09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 err="1"/>
              <a:t>Čsn</a:t>
            </a:r>
            <a:r>
              <a:rPr lang="cs-CZ" dirty="0"/>
              <a:t> 73 0810: 2009, čl. 9.1 – platnost do června 2016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DC69E3D-B75A-66FF-F539-85A90E251D90}"/>
              </a:ext>
            </a:extLst>
          </p:cNvPr>
          <p:cNvSpPr txBox="1">
            <a:spLocks/>
          </p:cNvSpPr>
          <p:nvPr/>
        </p:nvSpPr>
        <p:spPr>
          <a:xfrm>
            <a:off x="280183" y="976491"/>
            <a:ext cx="8578995" cy="15190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kern="1200" cap="none" baseline="0">
                <a:solidFill>
                  <a:srgbClr val="96BF0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7188" marR="0" indent="-357188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lang="fr-FR" sz="1200" kern="1200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2"/>
            <a:r>
              <a:rPr lang="cs-CZ" sz="1400" dirty="0">
                <a:solidFill>
                  <a:schemeClr val="tx1"/>
                </a:solidFill>
              </a:rPr>
              <a:t>Třída EI 15, 30, 45, 60 a 90 u chráněného </a:t>
            </a:r>
            <a:r>
              <a:rPr lang="cs-CZ" sz="1400" b="1" dirty="0">
                <a:solidFill>
                  <a:schemeClr val="tx1"/>
                </a:solidFill>
              </a:rPr>
              <a:t>potrubí typu A </a:t>
            </a:r>
            <a:r>
              <a:rPr lang="cs-CZ" sz="1400" dirty="0">
                <a:solidFill>
                  <a:schemeClr val="tx1"/>
                </a:solidFill>
              </a:rPr>
              <a:t>nemusí být označena ve stavebních, požárních výkresech a zprávách směrem působení požáru (i ← o) ani polohou potrubí („ve“ či „ho“).</a:t>
            </a:r>
          </a:p>
          <a:p>
            <a:pPr lvl="2"/>
            <a:r>
              <a:rPr lang="cs-CZ" sz="1400" dirty="0">
                <a:solidFill>
                  <a:schemeClr val="tx1"/>
                </a:solidFill>
              </a:rPr>
              <a:t>Poznámka: Požární odolnost </a:t>
            </a:r>
            <a:r>
              <a:rPr lang="cs-CZ" sz="1400" b="1" dirty="0">
                <a:solidFill>
                  <a:schemeClr val="tx1"/>
                </a:solidFill>
              </a:rPr>
              <a:t>potrubí typu B </a:t>
            </a:r>
            <a:r>
              <a:rPr lang="cs-CZ" sz="1400" dirty="0">
                <a:solidFill>
                  <a:schemeClr val="tx1"/>
                </a:solidFill>
              </a:rPr>
              <a:t>se zpravidla </a:t>
            </a:r>
            <a:r>
              <a:rPr lang="cs-CZ" sz="1400" b="1" dirty="0">
                <a:solidFill>
                  <a:schemeClr val="tx1"/>
                </a:solidFill>
              </a:rPr>
              <a:t>nevyskytuje ve vzduchotechnických systémech </a:t>
            </a:r>
            <a:r>
              <a:rPr lang="cs-CZ" sz="1400" dirty="0">
                <a:solidFill>
                  <a:schemeClr val="tx1"/>
                </a:solidFill>
              </a:rPr>
              <a:t>podle norem řady ČSN 73 08.., aplikaci však nelze vyloučit u </a:t>
            </a:r>
            <a:r>
              <a:rPr lang="cs-CZ" sz="1400" b="1" dirty="0">
                <a:solidFill>
                  <a:schemeClr val="tx1"/>
                </a:solidFill>
              </a:rPr>
              <a:t>technologických systémů</a:t>
            </a:r>
            <a:r>
              <a:rPr lang="cs-CZ" sz="1400" dirty="0">
                <a:solidFill>
                  <a:schemeClr val="tx1"/>
                </a:solidFill>
              </a:rPr>
              <a:t>. </a:t>
            </a:r>
            <a:endParaRPr lang="cs-CZ" sz="1400" b="0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A85DFC85-F3EF-CAE7-8C9A-F4CC51E14D64}"/>
              </a:ext>
            </a:extLst>
          </p:cNvPr>
          <p:cNvSpPr txBox="1">
            <a:spLocks/>
          </p:cNvSpPr>
          <p:nvPr/>
        </p:nvSpPr>
        <p:spPr>
          <a:xfrm>
            <a:off x="411018" y="3026790"/>
            <a:ext cx="1940070" cy="826895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b="1" dirty="0"/>
              <a:t>Požár zvnějšku</a:t>
            </a:r>
          </a:p>
          <a:p>
            <a:pPr marL="358775" lvl="1" indent="0">
              <a:buNone/>
            </a:pPr>
            <a:r>
              <a:rPr lang="cs-CZ" dirty="0"/>
              <a:t>(typ A)</a:t>
            </a:r>
          </a:p>
        </p:txBody>
      </p:sp>
      <p:grpSp>
        <p:nvGrpSpPr>
          <p:cNvPr id="7" name="Group 43">
            <a:extLst>
              <a:ext uri="{FF2B5EF4-FFF2-40B4-BE49-F238E27FC236}">
                <a16:creationId xmlns:a16="http://schemas.microsoft.com/office/drawing/2014/main" id="{FE2D59B3-E152-692E-7A43-73B600C13B44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3339275"/>
            <a:ext cx="276225" cy="276225"/>
            <a:chOff x="3636" y="1686"/>
            <a:chExt cx="174" cy="174"/>
          </a:xfrm>
        </p:grpSpPr>
        <p:sp>
          <p:nvSpPr>
            <p:cNvPr id="8" name="Oval 44">
              <a:extLst>
                <a:ext uri="{FF2B5EF4-FFF2-40B4-BE49-F238E27FC236}">
                  <a16:creationId xmlns:a16="http://schemas.microsoft.com/office/drawing/2014/main" id="{02F777EF-82AC-9D1E-6627-C5EE5C910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1686"/>
              <a:ext cx="174" cy="17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Line 45">
              <a:extLst>
                <a:ext uri="{FF2B5EF4-FFF2-40B4-BE49-F238E27FC236}">
                  <a16:creationId xmlns:a16="http://schemas.microsoft.com/office/drawing/2014/main" id="{66361EE9-B646-CE53-B35D-4975EB95D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1702"/>
              <a:ext cx="140" cy="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Line 46">
              <a:extLst>
                <a:ext uri="{FF2B5EF4-FFF2-40B4-BE49-F238E27FC236}">
                  <a16:creationId xmlns:a16="http://schemas.microsoft.com/office/drawing/2014/main" id="{CECA85ED-509B-D635-4EAD-8FA54805C2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0" y="1786"/>
              <a:ext cx="140" cy="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Line 47">
              <a:extLst>
                <a:ext uri="{FF2B5EF4-FFF2-40B4-BE49-F238E27FC236}">
                  <a16:creationId xmlns:a16="http://schemas.microsoft.com/office/drawing/2014/main" id="{F816000E-371E-B569-EB97-F246879E2E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4" y="1702"/>
              <a:ext cx="4" cy="1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2F940871-C13F-4168-3811-8B14910C819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397250" y="2062131"/>
            <a:ext cx="1552575" cy="2886075"/>
            <a:chOff x="7357" y="516"/>
            <a:chExt cx="2160" cy="4141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66A6C2C0-2C72-4D6F-6A51-64D84F1EFD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57" y="2178"/>
              <a:ext cx="2160" cy="2483"/>
              <a:chOff x="7357" y="2176"/>
              <a:chExt cx="1980" cy="2340"/>
            </a:xfrm>
          </p:grpSpPr>
          <p:sp>
            <p:nvSpPr>
              <p:cNvPr id="16" name="Rectangle 6" descr="Sand">
                <a:extLst>
                  <a:ext uri="{FF2B5EF4-FFF2-40B4-BE49-F238E27FC236}">
                    <a16:creationId xmlns:a16="http://schemas.microsoft.com/office/drawing/2014/main" id="{CB500229-FA53-12E8-4816-9B3CAC4BB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8257" y="1276"/>
                <a:ext cx="180" cy="198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7" name="Rectangle 7" descr="Sand">
                <a:extLst>
                  <a:ext uri="{FF2B5EF4-FFF2-40B4-BE49-F238E27FC236}">
                    <a16:creationId xmlns:a16="http://schemas.microsoft.com/office/drawing/2014/main" id="{A57EB6D7-19CA-184E-362C-2AD0F744F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457" y="3256"/>
                <a:ext cx="1980" cy="18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8" name="Rectangle 8" descr="Sand">
                <a:extLst>
                  <a:ext uri="{FF2B5EF4-FFF2-40B4-BE49-F238E27FC236}">
                    <a16:creationId xmlns:a16="http://schemas.microsoft.com/office/drawing/2014/main" id="{098D1306-6077-CC6E-7CBB-1BE3C437A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8257" y="3436"/>
                <a:ext cx="180" cy="198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9" name="Rectangle 9" descr="Sand">
                <a:extLst>
                  <a:ext uri="{FF2B5EF4-FFF2-40B4-BE49-F238E27FC236}">
                    <a16:creationId xmlns:a16="http://schemas.microsoft.com/office/drawing/2014/main" id="{ACD7E8A1-255E-6CB7-CF4A-1ABB015A5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8257" y="3256"/>
                <a:ext cx="1980" cy="180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cs-CZ"/>
              </a:p>
            </p:txBody>
          </p:sp>
          <p:pic>
            <p:nvPicPr>
              <p:cNvPr id="20" name="Picture 10" descr="Flammor liten">
                <a:extLst>
                  <a:ext uri="{FF2B5EF4-FFF2-40B4-BE49-F238E27FC236}">
                    <a16:creationId xmlns:a16="http://schemas.microsoft.com/office/drawing/2014/main" id="{9BC9AB49-D670-1660-C4A2-9C371EFBCE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7357" y="2536"/>
                <a:ext cx="1980" cy="16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Rectangle 11" descr="Weißer Marmor">
              <a:extLst>
                <a:ext uri="{FF2B5EF4-FFF2-40B4-BE49-F238E27FC236}">
                  <a16:creationId xmlns:a16="http://schemas.microsoft.com/office/drawing/2014/main" id="{84ED10B8-88B6-C15C-32C5-0D27BCF674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683" y="2090"/>
              <a:ext cx="3459" cy="311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/>
            </a:p>
          </p:txBody>
        </p:sp>
      </p:grp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A6F57230-9676-98B9-2650-C221C2E074E0}"/>
              </a:ext>
            </a:extLst>
          </p:cNvPr>
          <p:cNvSpPr txBox="1">
            <a:spLocks/>
          </p:cNvSpPr>
          <p:nvPr/>
        </p:nvSpPr>
        <p:spPr>
          <a:xfrm>
            <a:off x="4573515" y="2956784"/>
            <a:ext cx="1940070" cy="4134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kern="1200" cap="none" baseline="0">
                <a:solidFill>
                  <a:srgbClr val="96BF0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7188" marR="0" indent="-357188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lang="fr-FR" sz="1200" kern="1200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1">
              <a:spcBef>
                <a:spcPct val="40000"/>
              </a:spcBef>
              <a:buSzPct val="130000"/>
            </a:pPr>
            <a:r>
              <a:rPr lang="cs-CZ" b="0" dirty="0">
                <a:solidFill>
                  <a:srgbClr val="000000"/>
                </a:solidFill>
              </a:rPr>
              <a:t>Podtlak 300 Pa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24D7447D-8B96-F3BD-0651-0A92FD803C7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10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10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 err="1"/>
              <a:t>Čsn</a:t>
            </a:r>
            <a:r>
              <a:rPr lang="cs-CZ" dirty="0"/>
              <a:t> 73 0810: 2016, čl. 9.1 – platnost od července 2016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EE62E333-FB6E-80DA-E529-6A95A486490C}"/>
              </a:ext>
            </a:extLst>
          </p:cNvPr>
          <p:cNvSpPr txBox="1">
            <a:spLocks/>
          </p:cNvSpPr>
          <p:nvPr/>
        </p:nvSpPr>
        <p:spPr>
          <a:xfrm>
            <a:off x="282369" y="700644"/>
            <a:ext cx="8578995" cy="26481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kern="1200" cap="none" baseline="0">
                <a:solidFill>
                  <a:srgbClr val="96BF0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7188" marR="0" indent="-357188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lang="fr-FR" sz="1200" kern="1200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2"/>
            <a:r>
              <a:rPr lang="cs-CZ" sz="1400" dirty="0">
                <a:solidFill>
                  <a:srgbClr val="000000"/>
                </a:solidFill>
              </a:rPr>
              <a:t>Typ potrubí podle tohoto článku určí projektant požárně bezpečnostního řešení v závislosti na konkrétní aplikaci a to v návaznosti na členění objektu do požárních úseků a jejich charakteru (požární riziko)</a:t>
            </a:r>
          </a:p>
          <a:p>
            <a:pPr lvl="2"/>
            <a:r>
              <a:rPr lang="cs-CZ" sz="1400" b="1" dirty="0">
                <a:solidFill>
                  <a:srgbClr val="000000"/>
                </a:solidFill>
              </a:rPr>
              <a:t>U potrubí, kde není stanoven požadavek na směrovou orientaci, se považuje za požadavek obousměrného působení požáru (i ↔ o), tedy potrubí typu B</a:t>
            </a:r>
          </a:p>
        </p:txBody>
      </p:sp>
      <p:grpSp>
        <p:nvGrpSpPr>
          <p:cNvPr id="22" name="Group 48">
            <a:extLst>
              <a:ext uri="{FF2B5EF4-FFF2-40B4-BE49-F238E27FC236}">
                <a16:creationId xmlns:a16="http://schemas.microsoft.com/office/drawing/2014/main" id="{E8EE076A-1789-7705-9187-823EC38BC862}"/>
              </a:ext>
            </a:extLst>
          </p:cNvPr>
          <p:cNvGrpSpPr>
            <a:grpSpLocks/>
          </p:cNvGrpSpPr>
          <p:nvPr/>
        </p:nvGrpSpPr>
        <p:grpSpPr bwMode="auto">
          <a:xfrm>
            <a:off x="5894491" y="3276876"/>
            <a:ext cx="276225" cy="276225"/>
            <a:chOff x="3636" y="1686"/>
            <a:chExt cx="174" cy="174"/>
          </a:xfrm>
        </p:grpSpPr>
        <p:sp>
          <p:nvSpPr>
            <p:cNvPr id="23" name="Oval 49">
              <a:extLst>
                <a:ext uri="{FF2B5EF4-FFF2-40B4-BE49-F238E27FC236}">
                  <a16:creationId xmlns:a16="http://schemas.microsoft.com/office/drawing/2014/main" id="{805B961D-CF64-2BE0-EBDC-438153751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1686"/>
              <a:ext cx="174" cy="17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24" name="Line 50">
              <a:extLst>
                <a:ext uri="{FF2B5EF4-FFF2-40B4-BE49-F238E27FC236}">
                  <a16:creationId xmlns:a16="http://schemas.microsoft.com/office/drawing/2014/main" id="{E0FA0A5E-EFF4-BEBA-CA52-50AF9E546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1702"/>
              <a:ext cx="140" cy="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25" name="Line 51">
              <a:extLst>
                <a:ext uri="{FF2B5EF4-FFF2-40B4-BE49-F238E27FC236}">
                  <a16:creationId xmlns:a16="http://schemas.microsoft.com/office/drawing/2014/main" id="{9C21FD1D-40EF-2EF4-F3DA-0B1C7E05E9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0" y="1786"/>
              <a:ext cx="140" cy="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26" name="Line 52">
              <a:extLst>
                <a:ext uri="{FF2B5EF4-FFF2-40B4-BE49-F238E27FC236}">
                  <a16:creationId xmlns:a16="http://schemas.microsoft.com/office/drawing/2014/main" id="{2CF3C680-D946-D290-EAAB-D7ED7763AF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4" y="1702"/>
              <a:ext cx="4" cy="1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D6F7F6DF-3B11-3F9D-F175-D0D1DB8F3EBA}"/>
              </a:ext>
            </a:extLst>
          </p:cNvPr>
          <p:cNvGrpSpPr/>
          <p:nvPr/>
        </p:nvGrpSpPr>
        <p:grpSpPr>
          <a:xfrm>
            <a:off x="2828336" y="2555091"/>
            <a:ext cx="2886075" cy="1666875"/>
            <a:chOff x="2751138" y="4286250"/>
            <a:chExt cx="2886075" cy="1666875"/>
          </a:xfrm>
        </p:grpSpPr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8E2484F9-317F-1ED1-58DB-F3B78E6A2A8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356554" y="3672469"/>
              <a:ext cx="1666875" cy="2894441"/>
              <a:chOff x="7717" y="5377"/>
              <a:chExt cx="2160" cy="415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3DEDFFE-F991-A31F-A279-6A532FE7A7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17" y="7046"/>
                <a:ext cx="2160" cy="2483"/>
                <a:chOff x="7717" y="7037"/>
                <a:chExt cx="1980" cy="2340"/>
              </a:xfrm>
            </p:grpSpPr>
            <p:sp>
              <p:nvSpPr>
                <p:cNvPr id="34" name="Rectangle 30" descr="Sand">
                  <a:extLst>
                    <a:ext uri="{FF2B5EF4-FFF2-40B4-BE49-F238E27FC236}">
                      <a16:creationId xmlns:a16="http://schemas.microsoft.com/office/drawing/2014/main" id="{2091524D-48E1-14F9-A4CD-1A23A0566D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617" y="6137"/>
                  <a:ext cx="180" cy="1980"/>
                </a:xfrm>
                <a:prstGeom prst="rect">
                  <a:avLst/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5" name="Rectangle 31" descr="Sand">
                  <a:extLst>
                    <a:ext uri="{FF2B5EF4-FFF2-40B4-BE49-F238E27FC236}">
                      <a16:creationId xmlns:a16="http://schemas.microsoft.com/office/drawing/2014/main" id="{77A32739-7277-58D4-B953-B962DD62A7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817" y="8117"/>
                  <a:ext cx="1980" cy="180"/>
                </a:xfrm>
                <a:prstGeom prst="rect">
                  <a:avLst/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6" name="Rectangle 32" descr="Sand">
                  <a:extLst>
                    <a:ext uri="{FF2B5EF4-FFF2-40B4-BE49-F238E27FC236}">
                      <a16:creationId xmlns:a16="http://schemas.microsoft.com/office/drawing/2014/main" id="{DC6AEF32-3F50-036C-6F2D-D81BEADEDD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617" y="8297"/>
                  <a:ext cx="180" cy="1980"/>
                </a:xfrm>
                <a:prstGeom prst="rect">
                  <a:avLst/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7" name="Rectangle 33" descr="Sand">
                  <a:extLst>
                    <a:ext uri="{FF2B5EF4-FFF2-40B4-BE49-F238E27FC236}">
                      <a16:creationId xmlns:a16="http://schemas.microsoft.com/office/drawing/2014/main" id="{2A93F60C-3101-B0E8-6252-AC5675129F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617" y="8117"/>
                  <a:ext cx="1980" cy="180"/>
                </a:xfrm>
                <a:prstGeom prst="rect">
                  <a:avLst/>
                </a:prstGeom>
                <a:blipFill dpi="0" rotWithShape="1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pic>
              <p:nvPicPr>
                <p:cNvPr id="38" name="Picture 34" descr="Flammor liten">
                  <a:extLst>
                    <a:ext uri="{FF2B5EF4-FFF2-40B4-BE49-F238E27FC236}">
                      <a16:creationId xmlns:a16="http://schemas.microsoft.com/office/drawing/2014/main" id="{39D82245-2088-C6A1-3635-3E25E12445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7717" y="7397"/>
                  <a:ext cx="1980" cy="1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1" name="Group 35">
                <a:extLst>
                  <a:ext uri="{FF2B5EF4-FFF2-40B4-BE49-F238E27FC236}">
                    <a16:creationId xmlns:a16="http://schemas.microsoft.com/office/drawing/2014/main" id="{950BF587-AAA4-3771-87C9-2715F01A0E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6997" y="6997"/>
                <a:ext cx="3600" cy="360"/>
                <a:chOff x="3937" y="9697"/>
                <a:chExt cx="3600" cy="1080"/>
              </a:xfrm>
            </p:grpSpPr>
            <p:sp>
              <p:nvSpPr>
                <p:cNvPr id="32" name="Rectangle 36" descr="Weißer Marmor">
                  <a:extLst>
                    <a:ext uri="{FF2B5EF4-FFF2-40B4-BE49-F238E27FC236}">
                      <a16:creationId xmlns:a16="http://schemas.microsoft.com/office/drawing/2014/main" id="{7341A90F-6EA5-5A53-0233-9E4D8CD7E7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7" y="9697"/>
                  <a:ext cx="3600" cy="1080"/>
                </a:xfrm>
                <a:prstGeom prst="rect">
                  <a:avLst/>
                </a:prstGeom>
                <a:blipFill dpi="0" rotWithShape="1">
                  <a:blip r:embed="rId6"/>
                  <a:srcRect/>
                  <a:tile tx="0" ty="0" sx="100000" sy="100000" flip="none" algn="tl"/>
                </a:blip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3" name="Rectangle 37" descr="Flammor liten">
                  <a:extLst>
                    <a:ext uri="{FF2B5EF4-FFF2-40B4-BE49-F238E27FC236}">
                      <a16:creationId xmlns:a16="http://schemas.microsoft.com/office/drawing/2014/main" id="{8D107A92-98A3-7B46-64FF-266C03B9CE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7" y="9877"/>
                  <a:ext cx="3600" cy="720"/>
                </a:xfrm>
                <a:prstGeom prst="rect">
                  <a:avLst/>
                </a:prstGeom>
                <a:blipFill dpi="0" rotWithShape="0">
                  <a:blip r:embed="rId5"/>
                  <a:srcRect/>
                  <a:stretch>
                    <a:fillRect/>
                  </a:stretch>
                </a:blip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</p:grpSp>
        </p:grpSp>
        <p:sp>
          <p:nvSpPr>
            <p:cNvPr id="29" name="Line 53">
              <a:extLst>
                <a:ext uri="{FF2B5EF4-FFF2-40B4-BE49-F238E27FC236}">
                  <a16:creationId xmlns:a16="http://schemas.microsoft.com/office/drawing/2014/main" id="{93D84C81-6265-E89C-1CEB-580F2EC8C3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5075" y="5121275"/>
              <a:ext cx="542925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sp>
        <p:nvSpPr>
          <p:cNvPr id="39" name="Espace réservé du texte 4">
            <a:extLst>
              <a:ext uri="{FF2B5EF4-FFF2-40B4-BE49-F238E27FC236}">
                <a16:creationId xmlns:a16="http://schemas.microsoft.com/office/drawing/2014/main" id="{5381FEBE-CAB9-D465-2511-FAD0EAC3ED6C}"/>
              </a:ext>
            </a:extLst>
          </p:cNvPr>
          <p:cNvSpPr txBox="1">
            <a:spLocks/>
          </p:cNvSpPr>
          <p:nvPr/>
        </p:nvSpPr>
        <p:spPr>
          <a:xfrm>
            <a:off x="4571866" y="2875814"/>
            <a:ext cx="1940070" cy="3391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kern="1200" cap="none" baseline="0">
                <a:solidFill>
                  <a:srgbClr val="96BF0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sz="1400" b="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7188" marR="0" indent="-357188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lang="fr-FR" sz="1200" kern="1200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1">
              <a:spcBef>
                <a:spcPct val="40000"/>
              </a:spcBef>
              <a:buSzPct val="130000"/>
            </a:pPr>
            <a:r>
              <a:rPr lang="cs-CZ" b="0" dirty="0">
                <a:solidFill>
                  <a:schemeClr val="tx1"/>
                </a:solidFill>
              </a:rPr>
              <a:t>Rychlost 3 m/s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23524E2-F13C-AE46-EC94-5B82434913C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11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64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ČSN EN 1366-1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D1596199-8DEB-C120-7743-6F8FA65AF6AF}"/>
              </a:ext>
            </a:extLst>
          </p:cNvPr>
          <p:cNvSpPr txBox="1">
            <a:spLocks/>
          </p:cNvSpPr>
          <p:nvPr/>
        </p:nvSpPr>
        <p:spPr>
          <a:xfrm>
            <a:off x="190499" y="611380"/>
            <a:ext cx="8886825" cy="775964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cs-CZ" sz="1400" dirty="0">
                <a:solidFill>
                  <a:srgbClr val="FF0000"/>
                </a:solidFill>
              </a:rPr>
              <a:t>  </a:t>
            </a:r>
            <a:r>
              <a:rPr lang="cs-CZ" sz="1200" dirty="0"/>
              <a:t>Požární scénáře</a:t>
            </a: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E6E4A148-EC9F-7E24-DD4D-1A661275230B}"/>
              </a:ext>
            </a:extLst>
          </p:cNvPr>
          <p:cNvGrpSpPr>
            <a:grpSpLocks/>
          </p:cNvGrpSpPr>
          <p:nvPr/>
        </p:nvGrpSpPr>
        <p:grpSpPr bwMode="auto">
          <a:xfrm>
            <a:off x="6603206" y="247650"/>
            <a:ext cx="1197769" cy="2047875"/>
            <a:chOff x="4649" y="799"/>
            <a:chExt cx="864" cy="1657"/>
          </a:xfrm>
        </p:grpSpPr>
        <p:sp>
          <p:nvSpPr>
            <p:cNvPr id="7" name="Rectangle 13" descr="Sand">
              <a:extLst>
                <a:ext uri="{FF2B5EF4-FFF2-40B4-BE49-F238E27FC236}">
                  <a16:creationId xmlns:a16="http://schemas.microsoft.com/office/drawing/2014/main" id="{44B9D592-1389-8654-AD9D-7159885D23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043" y="1069"/>
              <a:ext cx="76" cy="86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8" name="Rectangle 14" descr="Sand">
              <a:extLst>
                <a:ext uri="{FF2B5EF4-FFF2-40B4-BE49-F238E27FC236}">
                  <a16:creationId xmlns:a16="http://schemas.microsoft.com/office/drawing/2014/main" id="{8401D917-ADA1-7006-8AB9-E1CA48EFD9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68" y="1920"/>
              <a:ext cx="841" cy="79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9" name="Rectangle 15" descr="Sand">
              <a:extLst>
                <a:ext uri="{FF2B5EF4-FFF2-40B4-BE49-F238E27FC236}">
                  <a16:creationId xmlns:a16="http://schemas.microsoft.com/office/drawing/2014/main" id="{8C591778-B1C0-DCD6-553D-BFE444A858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043" y="1986"/>
              <a:ext cx="76" cy="86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10" name="Rectangle 16" descr="Sand">
              <a:extLst>
                <a:ext uri="{FF2B5EF4-FFF2-40B4-BE49-F238E27FC236}">
                  <a16:creationId xmlns:a16="http://schemas.microsoft.com/office/drawing/2014/main" id="{BBE04FDA-3ADD-1B93-FABA-B6A1619AC8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053" y="1920"/>
              <a:ext cx="841" cy="79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pic>
          <p:nvPicPr>
            <p:cNvPr id="11" name="Picture 17" descr="Flammor liten">
              <a:extLst>
                <a:ext uri="{FF2B5EF4-FFF2-40B4-BE49-F238E27FC236}">
                  <a16:creationId xmlns:a16="http://schemas.microsoft.com/office/drawing/2014/main" id="{1762673F-321F-F42B-135F-672D7FC70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" y="1543"/>
              <a:ext cx="703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8" descr="Weißer Marmor">
              <a:extLst>
                <a:ext uri="{FF2B5EF4-FFF2-40B4-BE49-F238E27FC236}">
                  <a16:creationId xmlns:a16="http://schemas.microsoft.com/office/drawing/2014/main" id="{CF627602-361B-A6F8-0496-91812BC457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379" y="1429"/>
              <a:ext cx="1384" cy="124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grpSp>
        <p:nvGrpSpPr>
          <p:cNvPr id="13" name="Group 19">
            <a:extLst>
              <a:ext uri="{FF2B5EF4-FFF2-40B4-BE49-F238E27FC236}">
                <a16:creationId xmlns:a16="http://schemas.microsoft.com/office/drawing/2014/main" id="{D4288836-E1C0-BE0F-B143-182C0818EBC8}"/>
              </a:ext>
            </a:extLst>
          </p:cNvPr>
          <p:cNvGrpSpPr>
            <a:grpSpLocks/>
          </p:cNvGrpSpPr>
          <p:nvPr/>
        </p:nvGrpSpPr>
        <p:grpSpPr bwMode="auto">
          <a:xfrm>
            <a:off x="6610350" y="2533650"/>
            <a:ext cx="1249362" cy="2151784"/>
            <a:chOff x="3787" y="2115"/>
            <a:chExt cx="864" cy="1656"/>
          </a:xfrm>
        </p:grpSpPr>
        <p:sp>
          <p:nvSpPr>
            <p:cNvPr id="14" name="Rectangle 20" descr="Sand">
              <a:extLst>
                <a:ext uri="{FF2B5EF4-FFF2-40B4-BE49-F238E27FC236}">
                  <a16:creationId xmlns:a16="http://schemas.microsoft.com/office/drawing/2014/main" id="{7612F321-866F-CA17-42F5-1520753BA4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181" y="2385"/>
              <a:ext cx="76" cy="86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15" name="Rectangle 21" descr="Sand">
              <a:extLst>
                <a:ext uri="{FF2B5EF4-FFF2-40B4-BE49-F238E27FC236}">
                  <a16:creationId xmlns:a16="http://schemas.microsoft.com/office/drawing/2014/main" id="{6D0A2E58-2F74-43F5-8769-89B608A646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407" y="3235"/>
              <a:ext cx="840" cy="79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16" name="Rectangle 22" descr="Sand">
              <a:extLst>
                <a:ext uri="{FF2B5EF4-FFF2-40B4-BE49-F238E27FC236}">
                  <a16:creationId xmlns:a16="http://schemas.microsoft.com/office/drawing/2014/main" id="{D232DA29-33DC-6B09-385D-5E17EC46C2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181" y="3301"/>
              <a:ext cx="76" cy="86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17" name="Rectangle 23" descr="Sand">
              <a:extLst>
                <a:ext uri="{FF2B5EF4-FFF2-40B4-BE49-F238E27FC236}">
                  <a16:creationId xmlns:a16="http://schemas.microsoft.com/office/drawing/2014/main" id="{D02E5793-2717-43CB-8596-627C3F3D3A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192" y="3235"/>
              <a:ext cx="840" cy="79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pic>
          <p:nvPicPr>
            <p:cNvPr id="18" name="Picture 24" descr="Flammor liten">
              <a:extLst>
                <a:ext uri="{FF2B5EF4-FFF2-40B4-BE49-F238E27FC236}">
                  <a16:creationId xmlns:a16="http://schemas.microsoft.com/office/drawing/2014/main" id="{CBD487D9-A3FB-2919-99CF-3916E1D71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" y="2850"/>
              <a:ext cx="712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25">
              <a:extLst>
                <a:ext uri="{FF2B5EF4-FFF2-40B4-BE49-F238E27FC236}">
                  <a16:creationId xmlns:a16="http://schemas.microsoft.com/office/drawing/2014/main" id="{7108795F-48C8-8863-E63B-04A652CDFC11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499" y="2763"/>
              <a:ext cx="1440" cy="144"/>
              <a:chOff x="3937" y="9697"/>
              <a:chExt cx="3600" cy="1080"/>
            </a:xfrm>
          </p:grpSpPr>
          <p:sp>
            <p:nvSpPr>
              <p:cNvPr id="20" name="Rectangle 26" descr="Weißer Marmor">
                <a:extLst>
                  <a:ext uri="{FF2B5EF4-FFF2-40B4-BE49-F238E27FC236}">
                    <a16:creationId xmlns:a16="http://schemas.microsoft.com/office/drawing/2014/main" id="{FD952E22-BF2F-A08A-E09B-E8E9862EA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" y="9697"/>
                <a:ext cx="3600" cy="1080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21" name="Rectangle 27" descr="Flammor liten">
                <a:extLst>
                  <a:ext uri="{FF2B5EF4-FFF2-40B4-BE49-F238E27FC236}">
                    <a16:creationId xmlns:a16="http://schemas.microsoft.com/office/drawing/2014/main" id="{5184AC86-9C16-6F8B-9B20-C11623E69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" y="9877"/>
                <a:ext cx="3600" cy="720"/>
              </a:xfrm>
              <a:prstGeom prst="rect">
                <a:avLst/>
              </a:prstGeom>
              <a:blipFill dpi="0" rotWithShape="0">
                <a:blip r:embed="rId4"/>
                <a:srcRect/>
                <a:stretch>
                  <a:fillRect/>
                </a:stretch>
              </a:blip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22" name="Skupina 102">
            <a:extLst>
              <a:ext uri="{FF2B5EF4-FFF2-40B4-BE49-F238E27FC236}">
                <a16:creationId xmlns:a16="http://schemas.microsoft.com/office/drawing/2014/main" id="{3B992B46-3E94-749E-6026-BB85CFF08765}"/>
              </a:ext>
            </a:extLst>
          </p:cNvPr>
          <p:cNvGrpSpPr/>
          <p:nvPr/>
        </p:nvGrpSpPr>
        <p:grpSpPr>
          <a:xfrm>
            <a:off x="330200" y="1133475"/>
            <a:ext cx="2041526" cy="1104900"/>
            <a:chOff x="2730500" y="2060575"/>
            <a:chExt cx="2886075" cy="1552575"/>
          </a:xfrm>
        </p:grpSpPr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8364E114-998C-A68D-335F-A6FDBEBBFF8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397250" y="1393825"/>
              <a:ext cx="1552575" cy="2886075"/>
              <a:chOff x="7357" y="516"/>
              <a:chExt cx="2160" cy="4141"/>
            </a:xfrm>
          </p:grpSpPr>
          <p:grpSp>
            <p:nvGrpSpPr>
              <p:cNvPr id="25" name="Group 5">
                <a:extLst>
                  <a:ext uri="{FF2B5EF4-FFF2-40B4-BE49-F238E27FC236}">
                    <a16:creationId xmlns:a16="http://schemas.microsoft.com/office/drawing/2014/main" id="{56F2C171-501E-0A70-4BF8-3C77C1C05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57" y="2176"/>
                <a:ext cx="2160" cy="2481"/>
                <a:chOff x="7357" y="2176"/>
                <a:chExt cx="1980" cy="2340"/>
              </a:xfrm>
            </p:grpSpPr>
            <p:sp>
              <p:nvSpPr>
                <p:cNvPr id="27" name="Rectangle 6" descr="Sand">
                  <a:extLst>
                    <a:ext uri="{FF2B5EF4-FFF2-40B4-BE49-F238E27FC236}">
                      <a16:creationId xmlns:a16="http://schemas.microsoft.com/office/drawing/2014/main" id="{2F1A47C2-8747-9C76-667C-53130E632B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257" y="1276"/>
                  <a:ext cx="180" cy="19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8" name="Rectangle 7" descr="Sand">
                  <a:extLst>
                    <a:ext uri="{FF2B5EF4-FFF2-40B4-BE49-F238E27FC236}">
                      <a16:creationId xmlns:a16="http://schemas.microsoft.com/office/drawing/2014/main" id="{5922208C-6BBA-6ED0-EE5F-E6BC51FB8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457" y="3256"/>
                  <a:ext cx="1980" cy="1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9" name="Rectangle 8" descr="Sand">
                  <a:extLst>
                    <a:ext uri="{FF2B5EF4-FFF2-40B4-BE49-F238E27FC236}">
                      <a16:creationId xmlns:a16="http://schemas.microsoft.com/office/drawing/2014/main" id="{114FB081-3B79-657D-539D-4F3F6DFE20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257" y="3436"/>
                  <a:ext cx="180" cy="19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0" name="Rectangle 9" descr="Sand">
                  <a:extLst>
                    <a:ext uri="{FF2B5EF4-FFF2-40B4-BE49-F238E27FC236}">
                      <a16:creationId xmlns:a16="http://schemas.microsoft.com/office/drawing/2014/main" id="{34932CB8-14EB-E214-F413-B4AB705CED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257" y="3256"/>
                  <a:ext cx="1980" cy="1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pic>
              <p:nvPicPr>
                <p:cNvPr id="31" name="Picture 10" descr="Flammor liten">
                  <a:extLst>
                    <a:ext uri="{FF2B5EF4-FFF2-40B4-BE49-F238E27FC236}">
                      <a16:creationId xmlns:a16="http://schemas.microsoft.com/office/drawing/2014/main" id="{87746820-3FFB-3357-6519-A5582780EF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7357" y="2536"/>
                  <a:ext cx="1980" cy="1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6" name="Rectangle 11" descr="Weißer Marmor">
                <a:extLst>
                  <a:ext uri="{FF2B5EF4-FFF2-40B4-BE49-F238E27FC236}">
                    <a16:creationId xmlns:a16="http://schemas.microsoft.com/office/drawing/2014/main" id="{A5F524C0-0FAC-1688-EA89-67E24FBB5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6683" y="2090"/>
                <a:ext cx="3459" cy="311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4" name="Line 41">
              <a:extLst>
                <a:ext uri="{FF2B5EF4-FFF2-40B4-BE49-F238E27FC236}">
                  <a16:creationId xmlns:a16="http://schemas.microsoft.com/office/drawing/2014/main" id="{77487E60-633F-5C0C-A1A8-237F7993A3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0625" y="2809875"/>
              <a:ext cx="542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grpSp>
        <p:nvGrpSpPr>
          <p:cNvPr id="32" name="Group 43">
            <a:extLst>
              <a:ext uri="{FF2B5EF4-FFF2-40B4-BE49-F238E27FC236}">
                <a16:creationId xmlns:a16="http://schemas.microsoft.com/office/drawing/2014/main" id="{CBF72391-EC32-1F5B-EC0D-61421A4FD096}"/>
              </a:ext>
            </a:extLst>
          </p:cNvPr>
          <p:cNvGrpSpPr>
            <a:grpSpLocks/>
          </p:cNvGrpSpPr>
          <p:nvPr/>
        </p:nvGrpSpPr>
        <p:grpSpPr bwMode="auto">
          <a:xfrm>
            <a:off x="2562224" y="1510284"/>
            <a:ext cx="276225" cy="276225"/>
            <a:chOff x="3636" y="1686"/>
            <a:chExt cx="174" cy="174"/>
          </a:xfrm>
        </p:grpSpPr>
        <p:sp>
          <p:nvSpPr>
            <p:cNvPr id="33" name="Oval 44">
              <a:extLst>
                <a:ext uri="{FF2B5EF4-FFF2-40B4-BE49-F238E27FC236}">
                  <a16:creationId xmlns:a16="http://schemas.microsoft.com/office/drawing/2014/main" id="{E412FEBF-329F-4E0F-4A07-31FB2558B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1686"/>
              <a:ext cx="174" cy="17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34" name="Line 45">
              <a:extLst>
                <a:ext uri="{FF2B5EF4-FFF2-40B4-BE49-F238E27FC236}">
                  <a16:creationId xmlns:a16="http://schemas.microsoft.com/office/drawing/2014/main" id="{6123957F-C388-10DE-8411-4A56C8FB8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1702"/>
              <a:ext cx="140" cy="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35" name="Line 46">
              <a:extLst>
                <a:ext uri="{FF2B5EF4-FFF2-40B4-BE49-F238E27FC236}">
                  <a16:creationId xmlns:a16="http://schemas.microsoft.com/office/drawing/2014/main" id="{397661B1-2D93-6E9A-6EDB-DB865766D2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0" y="1786"/>
              <a:ext cx="140" cy="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36" name="Line 47">
              <a:extLst>
                <a:ext uri="{FF2B5EF4-FFF2-40B4-BE49-F238E27FC236}">
                  <a16:creationId xmlns:a16="http://schemas.microsoft.com/office/drawing/2014/main" id="{3F5F2241-E141-9B26-AA73-03A1DE27B7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4" y="1702"/>
              <a:ext cx="4" cy="1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grpSp>
        <p:nvGrpSpPr>
          <p:cNvPr id="37" name="Group 48">
            <a:extLst>
              <a:ext uri="{FF2B5EF4-FFF2-40B4-BE49-F238E27FC236}">
                <a16:creationId xmlns:a16="http://schemas.microsoft.com/office/drawing/2014/main" id="{34C58F65-60DA-4E11-0FF1-EFA00FDC71C5}"/>
              </a:ext>
            </a:extLst>
          </p:cNvPr>
          <p:cNvGrpSpPr>
            <a:grpSpLocks/>
          </p:cNvGrpSpPr>
          <p:nvPr/>
        </p:nvGrpSpPr>
        <p:grpSpPr bwMode="auto">
          <a:xfrm>
            <a:off x="2828924" y="3801196"/>
            <a:ext cx="276225" cy="276225"/>
            <a:chOff x="3636" y="1686"/>
            <a:chExt cx="174" cy="174"/>
          </a:xfrm>
        </p:grpSpPr>
        <p:sp>
          <p:nvSpPr>
            <p:cNvPr id="38" name="Oval 49">
              <a:extLst>
                <a:ext uri="{FF2B5EF4-FFF2-40B4-BE49-F238E27FC236}">
                  <a16:creationId xmlns:a16="http://schemas.microsoft.com/office/drawing/2014/main" id="{19D45BA6-5868-9B81-ECBF-63156D57C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1686"/>
              <a:ext cx="174" cy="17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39" name="Line 50">
              <a:extLst>
                <a:ext uri="{FF2B5EF4-FFF2-40B4-BE49-F238E27FC236}">
                  <a16:creationId xmlns:a16="http://schemas.microsoft.com/office/drawing/2014/main" id="{1A8018A7-2721-6F49-E144-2C22223355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1702"/>
              <a:ext cx="140" cy="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0" name="Line 51">
              <a:extLst>
                <a:ext uri="{FF2B5EF4-FFF2-40B4-BE49-F238E27FC236}">
                  <a16:creationId xmlns:a16="http://schemas.microsoft.com/office/drawing/2014/main" id="{3EE5F612-4829-8B5B-FECB-E5B7E74533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0" y="1786"/>
              <a:ext cx="140" cy="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1" name="Line 52">
              <a:extLst>
                <a:ext uri="{FF2B5EF4-FFF2-40B4-BE49-F238E27FC236}">
                  <a16:creationId xmlns:a16="http://schemas.microsoft.com/office/drawing/2014/main" id="{D87A0670-991E-B611-44D4-BE0B99DA7F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4" y="1702"/>
              <a:ext cx="4" cy="1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grpSp>
        <p:nvGrpSpPr>
          <p:cNvPr id="42" name="Skupina 122">
            <a:extLst>
              <a:ext uri="{FF2B5EF4-FFF2-40B4-BE49-F238E27FC236}">
                <a16:creationId xmlns:a16="http://schemas.microsoft.com/office/drawing/2014/main" id="{6C207C28-A80B-6873-BEDF-8A214468B02D}"/>
              </a:ext>
            </a:extLst>
          </p:cNvPr>
          <p:cNvGrpSpPr/>
          <p:nvPr/>
        </p:nvGrpSpPr>
        <p:grpSpPr>
          <a:xfrm>
            <a:off x="322263" y="3219450"/>
            <a:ext cx="2401888" cy="1432646"/>
            <a:chOff x="2751138" y="4286250"/>
            <a:chExt cx="2886075" cy="1666875"/>
          </a:xfrm>
        </p:grpSpPr>
        <p:grpSp>
          <p:nvGrpSpPr>
            <p:cNvPr id="43" name="Group 28">
              <a:extLst>
                <a:ext uri="{FF2B5EF4-FFF2-40B4-BE49-F238E27FC236}">
                  <a16:creationId xmlns:a16="http://schemas.microsoft.com/office/drawing/2014/main" id="{141DDA85-25D6-E7B5-F24E-3F963D66C7C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360738" y="3676650"/>
              <a:ext cx="1666875" cy="2886075"/>
              <a:chOff x="7717" y="5377"/>
              <a:chExt cx="2160" cy="4140"/>
            </a:xfrm>
          </p:grpSpPr>
          <p:grpSp>
            <p:nvGrpSpPr>
              <p:cNvPr id="45" name="Group 29">
                <a:extLst>
                  <a:ext uri="{FF2B5EF4-FFF2-40B4-BE49-F238E27FC236}">
                    <a16:creationId xmlns:a16="http://schemas.microsoft.com/office/drawing/2014/main" id="{7FF243C7-435A-1FE3-CD2B-EA2A12F82E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17" y="7037"/>
                <a:ext cx="2160" cy="2480"/>
                <a:chOff x="7717" y="7037"/>
                <a:chExt cx="1980" cy="2340"/>
              </a:xfrm>
            </p:grpSpPr>
            <p:sp>
              <p:nvSpPr>
                <p:cNvPr id="49" name="Rectangle 30" descr="Sand">
                  <a:extLst>
                    <a:ext uri="{FF2B5EF4-FFF2-40B4-BE49-F238E27FC236}">
                      <a16:creationId xmlns:a16="http://schemas.microsoft.com/office/drawing/2014/main" id="{8E95024D-DF87-F7B3-8257-5E424DFA81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617" y="6137"/>
                  <a:ext cx="180" cy="19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0" name="Rectangle 31" descr="Sand">
                  <a:extLst>
                    <a:ext uri="{FF2B5EF4-FFF2-40B4-BE49-F238E27FC236}">
                      <a16:creationId xmlns:a16="http://schemas.microsoft.com/office/drawing/2014/main" id="{00BCD166-9414-3A3D-58B3-F070192506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817" y="8117"/>
                  <a:ext cx="1980" cy="1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1" name="Rectangle 32" descr="Sand">
                  <a:extLst>
                    <a:ext uri="{FF2B5EF4-FFF2-40B4-BE49-F238E27FC236}">
                      <a16:creationId xmlns:a16="http://schemas.microsoft.com/office/drawing/2014/main" id="{57C8EAD1-CB9B-5DB6-4D5D-40A61EBD23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617" y="8297"/>
                  <a:ext cx="180" cy="19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2" name="Rectangle 33" descr="Sand">
                  <a:extLst>
                    <a:ext uri="{FF2B5EF4-FFF2-40B4-BE49-F238E27FC236}">
                      <a16:creationId xmlns:a16="http://schemas.microsoft.com/office/drawing/2014/main" id="{0A2B7182-F848-A3E2-22F7-892DC55010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617" y="8117"/>
                  <a:ext cx="1980" cy="1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pic>
              <p:nvPicPr>
                <p:cNvPr id="53" name="Picture 34" descr="Flammor liten">
                  <a:extLst>
                    <a:ext uri="{FF2B5EF4-FFF2-40B4-BE49-F238E27FC236}">
                      <a16:creationId xmlns:a16="http://schemas.microsoft.com/office/drawing/2014/main" id="{F04437AD-80B8-5077-7F7D-83EF0E6C2F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7717" y="7397"/>
                  <a:ext cx="1980" cy="1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6" name="Group 35">
                <a:extLst>
                  <a:ext uri="{FF2B5EF4-FFF2-40B4-BE49-F238E27FC236}">
                    <a16:creationId xmlns:a16="http://schemas.microsoft.com/office/drawing/2014/main" id="{6378FE6D-4672-7B90-01A8-903C6DA10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6997" y="6997"/>
                <a:ext cx="3600" cy="360"/>
                <a:chOff x="3937" y="9697"/>
                <a:chExt cx="3600" cy="1080"/>
              </a:xfrm>
            </p:grpSpPr>
            <p:sp>
              <p:nvSpPr>
                <p:cNvPr id="47" name="Rectangle 36" descr="Weißer Marmor">
                  <a:extLst>
                    <a:ext uri="{FF2B5EF4-FFF2-40B4-BE49-F238E27FC236}">
                      <a16:creationId xmlns:a16="http://schemas.microsoft.com/office/drawing/2014/main" id="{2DBCA622-1584-2F46-EA43-6DC50A7791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7" y="9697"/>
                  <a:ext cx="3600" cy="1080"/>
                </a:xfrm>
                <a:prstGeom prst="rect">
                  <a:avLst/>
                </a:prstGeom>
                <a:blipFill dpi="0" rotWithShape="1">
                  <a:blip r:embed="rId5"/>
                  <a:srcRect/>
                  <a:tile tx="0" ty="0" sx="100000" sy="100000" flip="none" algn="tl"/>
                </a:blip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8" name="Rectangle 37" descr="Flammor liten">
                  <a:extLst>
                    <a:ext uri="{FF2B5EF4-FFF2-40B4-BE49-F238E27FC236}">
                      <a16:creationId xmlns:a16="http://schemas.microsoft.com/office/drawing/2014/main" id="{801AABAD-3E1D-5D27-2FE9-7C8484E4C9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7" y="9877"/>
                  <a:ext cx="3600" cy="720"/>
                </a:xfrm>
                <a:prstGeom prst="rect">
                  <a:avLst/>
                </a:prstGeom>
                <a:blipFill dpi="0" rotWithShape="0">
                  <a:blip r:embed="rId4"/>
                  <a:srcRect/>
                  <a:stretch>
                    <a:fillRect/>
                  </a:stretch>
                </a:blip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</p:grpSp>
        </p:grpSp>
        <p:sp>
          <p:nvSpPr>
            <p:cNvPr id="44" name="Line 53">
              <a:extLst>
                <a:ext uri="{FF2B5EF4-FFF2-40B4-BE49-F238E27FC236}">
                  <a16:creationId xmlns:a16="http://schemas.microsoft.com/office/drawing/2014/main" id="{341D3F2F-C04F-CFCD-6DFD-4AFC8FC6FA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5075" y="5121275"/>
              <a:ext cx="542925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C2F51AEA-6EFE-214B-E792-2123496EE216}"/>
              </a:ext>
            </a:extLst>
          </p:cNvPr>
          <p:cNvSpPr txBox="1"/>
          <p:nvPr/>
        </p:nvSpPr>
        <p:spPr>
          <a:xfrm>
            <a:off x="3073308" y="1675245"/>
            <a:ext cx="2540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ORSTECH </a:t>
            </a:r>
            <a:r>
              <a:rPr lang="cs-CZ" sz="1600" b="1" dirty="0" err="1">
                <a:solidFill>
                  <a:srgbClr val="FF0000"/>
                </a:solidFill>
              </a:rPr>
              <a:t>Protect</a:t>
            </a:r>
            <a:endParaRPr lang="cs-CZ" sz="16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ULTIMATE </a:t>
            </a:r>
            <a:r>
              <a:rPr lang="cs-CZ" sz="1600" b="1" dirty="0" err="1">
                <a:solidFill>
                  <a:srgbClr val="FF0000"/>
                </a:solidFill>
              </a:rPr>
              <a:t>Protect</a:t>
            </a:r>
            <a:endParaRPr lang="cs-CZ" sz="1600" b="1" dirty="0">
              <a:solidFill>
                <a:srgbClr val="FF0000"/>
              </a:solidFill>
            </a:endParaRP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ED40615A-D232-7756-6C44-0E075399FD96}"/>
              </a:ext>
            </a:extLst>
          </p:cNvPr>
          <p:cNvSpPr txBox="1"/>
          <p:nvPr/>
        </p:nvSpPr>
        <p:spPr>
          <a:xfrm>
            <a:off x="3134686" y="4378940"/>
            <a:ext cx="2540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ULTIMATE </a:t>
            </a:r>
            <a:r>
              <a:rPr lang="cs-CZ" sz="1600" b="1" dirty="0" err="1">
                <a:solidFill>
                  <a:srgbClr val="FF0000"/>
                </a:solidFill>
              </a:rPr>
              <a:t>Protect</a:t>
            </a:r>
            <a:endParaRPr lang="cs-CZ" sz="1600" b="1" dirty="0">
              <a:solidFill>
                <a:srgbClr val="FF0000"/>
              </a:solidFill>
            </a:endParaRPr>
          </a:p>
        </p:txBody>
      </p:sp>
      <p:sp>
        <p:nvSpPr>
          <p:cNvPr id="56" name="Obdélník 55">
            <a:extLst>
              <a:ext uri="{FF2B5EF4-FFF2-40B4-BE49-F238E27FC236}">
                <a16:creationId xmlns:a16="http://schemas.microsoft.com/office/drawing/2014/main" id="{51EFDBBC-E2D9-1B00-90D1-6E7929257491}"/>
              </a:ext>
            </a:extLst>
          </p:cNvPr>
          <p:cNvSpPr/>
          <p:nvPr/>
        </p:nvSpPr>
        <p:spPr>
          <a:xfrm>
            <a:off x="2986081" y="1195380"/>
            <a:ext cx="335758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cs-CZ" sz="1300" dirty="0"/>
              <a:t>   působení požáru „z vnějšku“ (</a:t>
            </a:r>
            <a:r>
              <a:rPr lang="cs-CZ" sz="1300" b="1" dirty="0"/>
              <a:t>potrubí A</a:t>
            </a:r>
            <a:r>
              <a:rPr lang="cs-CZ" sz="1300" dirty="0"/>
              <a:t>, bez otvoru, značka „o→i“,podtlak 300 Pa)</a:t>
            </a:r>
          </a:p>
        </p:txBody>
      </p:sp>
      <p:sp>
        <p:nvSpPr>
          <p:cNvPr id="57" name="Obdélník 56">
            <a:extLst>
              <a:ext uri="{FF2B5EF4-FFF2-40B4-BE49-F238E27FC236}">
                <a16:creationId xmlns:a16="http://schemas.microsoft.com/office/drawing/2014/main" id="{81746CC9-B212-F1B9-390F-D2B352B7E7EA}"/>
              </a:ext>
            </a:extLst>
          </p:cNvPr>
          <p:cNvSpPr/>
          <p:nvPr/>
        </p:nvSpPr>
        <p:spPr>
          <a:xfrm>
            <a:off x="3128956" y="3405180"/>
            <a:ext cx="335758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Font typeface="Arial" pitchFamily="34" charset="0"/>
              <a:buChar char="•"/>
            </a:pPr>
            <a:r>
              <a:rPr lang="cs-CZ" dirty="0"/>
              <a:t> působení požáru „z vnějšku“ i „zevnitř“ (</a:t>
            </a:r>
            <a:r>
              <a:rPr lang="cs-CZ" b="1" dirty="0"/>
              <a:t>potrubí B</a:t>
            </a:r>
            <a:r>
              <a:rPr lang="cs-CZ" dirty="0"/>
              <a:t>, s 2 otvory, značka „i→o“ nebo „i↔o“, rychlost 3 m/s)</a:t>
            </a:r>
            <a:endParaRPr lang="cs-CZ" sz="1300" dirty="0"/>
          </a:p>
        </p:txBody>
      </p:sp>
      <p:sp>
        <p:nvSpPr>
          <p:cNvPr id="58" name="Zástupný symbol pro číslo snímku 57">
            <a:extLst>
              <a:ext uri="{FF2B5EF4-FFF2-40B4-BE49-F238E27FC236}">
                <a16:creationId xmlns:a16="http://schemas.microsoft.com/office/drawing/2014/main" id="{8F724B85-1C96-C41D-E8C7-2AC97130AE9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12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2995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816180"/>
            <a:ext cx="2895600" cy="123111"/>
          </a:xfrm>
        </p:spPr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932056" y="1879466"/>
            <a:ext cx="7973764" cy="288000"/>
          </a:xfrm>
        </p:spPr>
        <p:txBody>
          <a:bodyPr/>
          <a:lstStyle/>
          <a:p>
            <a:r>
              <a:rPr lang="cs-CZ" sz="2000" dirty="0"/>
              <a:t>ORSTECH PROTECT</a:t>
            </a:r>
            <a:br>
              <a:rPr lang="cs-CZ" dirty="0"/>
            </a:br>
            <a:endParaRPr lang="en-US" noProof="0" dirty="0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1AC98F1D-4314-4124-2E37-1902E33D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895" y="0"/>
            <a:ext cx="3085105" cy="2023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BD7F4D0-2EC6-47FC-962A-9B01CE617E25}"/>
              </a:ext>
            </a:extLst>
          </p:cNvPr>
          <p:cNvSpPr txBox="1"/>
          <p:nvPr/>
        </p:nvSpPr>
        <p:spPr>
          <a:xfrm>
            <a:off x="1385295" y="2167466"/>
            <a:ext cx="467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PROTIPOŽÁRNÍ SYSTÉM PRO OCHRANU VZT POTRUBÍ</a:t>
            </a:r>
          </a:p>
          <a:p>
            <a:r>
              <a:rPr lang="cs-CZ" sz="1200" dirty="0"/>
              <a:t>Novinky</a:t>
            </a:r>
          </a:p>
        </p:txBody>
      </p:sp>
      <p:pic>
        <p:nvPicPr>
          <p:cNvPr id="20" name="Picture 8" descr="grand_cartouche_gris_05">
            <a:extLst>
              <a:ext uri="{FF2B5EF4-FFF2-40B4-BE49-F238E27FC236}">
                <a16:creationId xmlns:a16="http://schemas.microsoft.com/office/drawing/2014/main" id="{BFDF1B0F-8B61-F588-6970-E891B1B96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8663"/>
            <a:ext cx="9144000" cy="157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D05C0F4-B8DF-5A7D-1921-C0B1CB0C3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9888" y="1828801"/>
            <a:ext cx="3084112" cy="2305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C5A1EA6-3302-4A80-E01A-C6B3FE5C9A9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13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4156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IZOLAČNÍ SYSTÉM ORSTECH PROTECT</a:t>
            </a:r>
          </a:p>
        </p:txBody>
      </p:sp>
      <p:sp>
        <p:nvSpPr>
          <p:cNvPr id="58" name="Espace réservé du texte 4">
            <a:extLst>
              <a:ext uri="{FF2B5EF4-FFF2-40B4-BE49-F238E27FC236}">
                <a16:creationId xmlns:a16="http://schemas.microsoft.com/office/drawing/2014/main" id="{E4130D2C-5F8C-BC68-5CA2-BA91BF1DCB53}"/>
              </a:ext>
            </a:extLst>
          </p:cNvPr>
          <p:cNvSpPr txBox="1">
            <a:spLocks/>
          </p:cNvSpPr>
          <p:nvPr/>
        </p:nvSpPr>
        <p:spPr>
          <a:xfrm>
            <a:off x="791999" y="1087631"/>
            <a:ext cx="8045614" cy="3619836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sz="1400" b="1" dirty="0"/>
              <a:t>Čtyřhranné potrubí → desky:</a:t>
            </a:r>
            <a:br>
              <a:rPr lang="cs-CZ" sz="1400" b="1" dirty="0"/>
            </a:br>
            <a:br>
              <a:rPr lang="cs-CZ" sz="1400" b="1" dirty="0"/>
            </a:br>
            <a:r>
              <a:rPr lang="cs-CZ" sz="1400" dirty="0" err="1"/>
              <a:t>Orstech</a:t>
            </a:r>
            <a:r>
              <a:rPr lang="cs-CZ" sz="1400" dirty="0"/>
              <a:t> 65 H</a:t>
            </a:r>
          </a:p>
          <a:p>
            <a:pPr lvl="2" indent="-342900"/>
            <a:r>
              <a:rPr lang="cs-CZ" sz="1400" dirty="0"/>
              <a:t>Tloušťka izolace 40 mm nebo 60 mm</a:t>
            </a:r>
          </a:p>
          <a:p>
            <a:pPr lvl="2" indent="-342900"/>
            <a:r>
              <a:rPr lang="cs-CZ" sz="1400" dirty="0"/>
              <a:t>500 x 1000 mm</a:t>
            </a:r>
          </a:p>
          <a:p>
            <a:pPr lvl="2" indent="-342900"/>
            <a:r>
              <a:rPr lang="cs-CZ" sz="1400" dirty="0"/>
              <a:t>Hliníkový polep</a:t>
            </a:r>
          </a:p>
          <a:p>
            <a:pPr marL="0" indent="0">
              <a:buNone/>
            </a:pPr>
            <a:r>
              <a:rPr lang="cs-CZ" sz="1400" b="1" dirty="0"/>
              <a:t>Kruhové potrubí → lamelové rohože</a:t>
            </a:r>
            <a:br>
              <a:rPr lang="cs-CZ" sz="1400" b="1" dirty="0"/>
            </a:br>
            <a:br>
              <a:rPr lang="cs-CZ" sz="1400" b="1" dirty="0"/>
            </a:br>
            <a:r>
              <a:rPr lang="cs-CZ" sz="1400" dirty="0" err="1"/>
              <a:t>Orstech</a:t>
            </a:r>
            <a:r>
              <a:rPr lang="cs-CZ" sz="1400" dirty="0"/>
              <a:t> LSP PYRO</a:t>
            </a:r>
          </a:p>
          <a:p>
            <a:pPr lvl="2" indent="-342900"/>
            <a:r>
              <a:rPr lang="cs-CZ" sz="1400" dirty="0"/>
              <a:t>Tloušťka izolace 40 mm nebo 50 mm</a:t>
            </a:r>
          </a:p>
          <a:p>
            <a:pPr lvl="2" indent="-342900"/>
            <a:r>
              <a:rPr lang="cs-CZ" sz="1400" dirty="0"/>
              <a:t>4000 x 1000 mm</a:t>
            </a:r>
          </a:p>
          <a:p>
            <a:pPr lvl="2" indent="-342900"/>
            <a:r>
              <a:rPr lang="cs-CZ" sz="1400" dirty="0"/>
              <a:t>Hliníkový polep</a:t>
            </a:r>
          </a:p>
        </p:txBody>
      </p:sp>
      <p:pic>
        <p:nvPicPr>
          <p:cNvPr id="59" name="Picture 4">
            <a:extLst>
              <a:ext uri="{FF2B5EF4-FFF2-40B4-BE49-F238E27FC236}">
                <a16:creationId xmlns:a16="http://schemas.microsoft.com/office/drawing/2014/main" id="{8D1602A7-3893-88BB-9DFF-29A282AA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5648" y="774751"/>
            <a:ext cx="1844703" cy="1379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A6333A4C-2582-72C7-A620-BEE31D215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5648" y="2293240"/>
            <a:ext cx="2981325" cy="2098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D60542B-EBAC-36CD-87B8-F8C0825342F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14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673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KOTVENÍ PŘIVAŘOVACÍMI TRNY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6FF00BDE-EA64-ECBC-A528-5AC8BC6163C6}"/>
              </a:ext>
            </a:extLst>
          </p:cNvPr>
          <p:cNvSpPr txBox="1">
            <a:spLocks/>
          </p:cNvSpPr>
          <p:nvPr/>
        </p:nvSpPr>
        <p:spPr>
          <a:xfrm>
            <a:off x="306006" y="644056"/>
            <a:ext cx="5872157" cy="1184744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723900" lvl="2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cs-CZ" altLang="cs-CZ" sz="1200" dirty="0"/>
              <a:t>Kondenzátorový svařovací přístroj pro obloukové přivařování trnů</a:t>
            </a:r>
          </a:p>
          <a:p>
            <a:pPr marL="7239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None/>
            </a:pPr>
            <a:r>
              <a:rPr lang="cs-CZ" altLang="cs-CZ" sz="1200" dirty="0"/>
              <a:t>Trn o Ø 2,7 mm s kloboučkem Ø 30 mm v délce odpovídající tloušťce izolace se vkládá podložkou do magnetické hlavičky pistole tak, aby bylo možno po propíchnutí izolace trnem provést navaření trnu na konstrukci v místě styku</a:t>
            </a:r>
          </a:p>
        </p:txBody>
      </p:sp>
      <p:pic>
        <p:nvPicPr>
          <p:cNvPr id="3" name="Picture 2" descr="C:\Users\V9477241\Documents\==AAA-pracovni==\Skoleni_Izomat\DSC_0111.JPG">
            <a:extLst>
              <a:ext uri="{FF2B5EF4-FFF2-40B4-BE49-F238E27FC236}">
                <a16:creationId xmlns:a16="http://schemas.microsoft.com/office/drawing/2014/main" id="{3A67F319-7B73-612F-4FB5-19E17A727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7"/>
          <a:stretch>
            <a:fillRect/>
          </a:stretch>
        </p:blipFill>
        <p:spPr bwMode="auto">
          <a:xfrm>
            <a:off x="6685280" y="1"/>
            <a:ext cx="2458720" cy="2760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667E0B4-4FEF-BE65-92C0-C650DB9D7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4525" b="11023"/>
          <a:stretch>
            <a:fillRect/>
          </a:stretch>
        </p:blipFill>
        <p:spPr bwMode="auto">
          <a:xfrm>
            <a:off x="0" y="1745673"/>
            <a:ext cx="6607027" cy="2971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2E5DE98-85AD-C8E6-618D-6FF99946F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7027" y="2880922"/>
            <a:ext cx="2536973" cy="1616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7C10DF1-FFCC-5005-D3F1-7D121318938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15</a:t>
            </a:fld>
            <a:r>
              <a:rPr lang="en-US" noProof="0"/>
              <a:t> /</a:t>
            </a:r>
            <a:endParaRPr lang="en-US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ED187C3-82F9-D990-F2A5-812E9C518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89" y="734365"/>
            <a:ext cx="298730" cy="1219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911629B-9489-91DC-98A9-394C4AC5B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89" y="985708"/>
            <a:ext cx="298730" cy="1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0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18301" y="4770120"/>
            <a:ext cx="2987814" cy="246221"/>
          </a:xfrm>
        </p:spPr>
        <p:txBody>
          <a:bodyPr/>
          <a:lstStyle/>
          <a:p>
            <a:r>
              <a:rPr lang="cs-CZ" dirty="0"/>
              <a:t>Izolační systémy pro požárně odolná VZT potrubí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866069" y="1089538"/>
            <a:ext cx="7271998" cy="447675"/>
          </a:xfrm>
          <a:prstGeom prst="roundRect">
            <a:avLst/>
          </a:prstGeom>
          <a:solidFill>
            <a:srgbClr val="96BF0D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199074"/>
              </p:ext>
            </p:extLst>
          </p:nvPr>
        </p:nvGraphicFramePr>
        <p:xfrm>
          <a:off x="866068" y="1581477"/>
          <a:ext cx="7271998" cy="540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11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6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3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00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 15, 30, 45 S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mm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mm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 60 S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mm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à coins arrondis 8"/>
          <p:cNvSpPr/>
          <p:nvPr/>
        </p:nvSpPr>
        <p:spPr>
          <a:xfrm>
            <a:off x="866067" y="1075160"/>
            <a:ext cx="7271999" cy="1046474"/>
          </a:xfrm>
          <a:prstGeom prst="roundRect">
            <a:avLst>
              <a:gd name="adj" fmla="val 2404"/>
            </a:avLst>
          </a:prstGeom>
          <a:noFill/>
          <a:ln w="158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013"/>
          </a:p>
        </p:txBody>
      </p:sp>
      <p:pic>
        <p:nvPicPr>
          <p:cNvPr id="12" name="Picture 16" descr="ventilation_810_s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3" r="8115"/>
          <a:stretch>
            <a:fillRect/>
          </a:stretch>
        </p:blipFill>
        <p:spPr bwMode="auto">
          <a:xfrm>
            <a:off x="7511563" y="104784"/>
            <a:ext cx="71278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403207" y="1072999"/>
          <a:ext cx="6597794" cy="4486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67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4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6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Požární odolnost</a:t>
                      </a:r>
                      <a:endParaRPr lang="fr-FR" sz="7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Vodorovné</a:t>
                      </a:r>
                      <a:r>
                        <a:rPr lang="cs-CZ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potrubí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Svislé potrubí</a:t>
                      </a:r>
                      <a:endParaRPr lang="fr-FR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Ovál 12"/>
          <p:cNvSpPr/>
          <p:nvPr/>
        </p:nvSpPr>
        <p:spPr>
          <a:xfrm>
            <a:off x="4259178" y="1577905"/>
            <a:ext cx="1034716" cy="262927"/>
          </a:xfrm>
          <a:prstGeom prst="ellipse">
            <a:avLst/>
          </a:prstGeom>
          <a:noFill/>
          <a:ln>
            <a:solidFill>
              <a:srgbClr val="96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4267199" y="1838593"/>
            <a:ext cx="1034716" cy="262927"/>
          </a:xfrm>
          <a:prstGeom prst="ellipse">
            <a:avLst/>
          </a:prstGeom>
          <a:noFill/>
          <a:ln>
            <a:solidFill>
              <a:srgbClr val="96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613276" y="1589936"/>
            <a:ext cx="1034716" cy="529351"/>
          </a:xfrm>
          <a:prstGeom prst="ellipse">
            <a:avLst/>
          </a:prstGeom>
          <a:noFill/>
          <a:ln>
            <a:solidFill>
              <a:srgbClr val="96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94" y="2165897"/>
            <a:ext cx="1619765" cy="129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 l="2400" t="11482" r="3297" b="17320"/>
          <a:stretch>
            <a:fillRect/>
          </a:stretch>
        </p:blipFill>
        <p:spPr bwMode="auto">
          <a:xfrm>
            <a:off x="671415" y="3516289"/>
            <a:ext cx="2071786" cy="117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08104" y="2426336"/>
            <a:ext cx="2210463" cy="185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5936" y="2426336"/>
            <a:ext cx="1665484" cy="195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13276" y="3287062"/>
            <a:ext cx="1859310" cy="129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6" descr="ventilation_810_s1">
            <a:hlinkClick r:id="rId3"/>
            <a:extLst>
              <a:ext uri="{FF2B5EF4-FFF2-40B4-BE49-F238E27FC236}">
                <a16:creationId xmlns:a16="http://schemas.microsoft.com/office/drawing/2014/main" id="{47DE40EC-571F-3F49-FF4A-CAD9CB125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3" r="8115"/>
          <a:stretch>
            <a:fillRect/>
          </a:stretch>
        </p:blipFill>
        <p:spPr bwMode="auto">
          <a:xfrm>
            <a:off x="7513792" y="111847"/>
            <a:ext cx="71278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5">
            <a:extLst>
              <a:ext uri="{FF2B5EF4-FFF2-40B4-BE49-F238E27FC236}">
                <a16:creationId xmlns:a16="http://schemas.microsoft.com/office/drawing/2014/main" id="{5E1B84E6-642A-2266-0431-21B67B6FC149}"/>
              </a:ext>
            </a:extLst>
          </p:cNvPr>
          <p:cNvSpPr txBox="1">
            <a:spLocks/>
          </p:cNvSpPr>
          <p:nvPr/>
        </p:nvSpPr>
        <p:spPr>
          <a:xfrm>
            <a:off x="359999" y="327702"/>
            <a:ext cx="8601075" cy="615553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000" b="1" kern="1200" cap="all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>
                <a:solidFill>
                  <a:schemeClr val="tx2"/>
                </a:solidFill>
              </a:rPr>
              <a:t>TLOUŠŤKY IZOLACE PRO JEDNOTLIVÉ TŘÍDY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POŽÁRNÍ ODOLNOSTI EI 15 – 60 S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EB3E3E6E-FC49-C15A-7045-50B8401CC9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1001" y="4661822"/>
            <a:ext cx="1110762" cy="462818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B5D273C-CD4F-1095-01F6-E8D7436781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/>
              <a:pPr/>
              <a:t>16</a:t>
            </a:fld>
            <a:r>
              <a:rPr lang="fr-FR"/>
              <a:t> 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21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PROSTUP POŽÁRNĚ DĚLÍCÍ KONSTRUKCÍ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432D54A5-9529-BE07-6CB6-2BC9A61C7370}"/>
              </a:ext>
            </a:extLst>
          </p:cNvPr>
          <p:cNvSpPr txBox="1">
            <a:spLocks/>
          </p:cNvSpPr>
          <p:nvPr/>
        </p:nvSpPr>
        <p:spPr>
          <a:xfrm>
            <a:off x="264032" y="625639"/>
            <a:ext cx="5927218" cy="2041361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58775" lvl="1" indent="0">
              <a:spcAft>
                <a:spcPts val="600"/>
              </a:spcAft>
              <a:buClr>
                <a:schemeClr val="tx1"/>
              </a:buClr>
              <a:buNone/>
            </a:pPr>
            <a:r>
              <a:rPr lang="cs-CZ" altLang="cs-CZ" sz="1400" dirty="0"/>
              <a:t>Původní provedení </a:t>
            </a:r>
            <a:r>
              <a:rPr lang="cs-CZ" sz="1400" dirty="0"/>
              <a:t>izolační manžetou z</a:t>
            </a:r>
            <a:r>
              <a:rPr lang="cs-CZ" altLang="cs-CZ" sz="1400" dirty="0"/>
              <a:t> druhé vrstvy izolace </a:t>
            </a:r>
            <a:r>
              <a:rPr lang="cs-CZ" altLang="cs-CZ" sz="1400" dirty="0" err="1"/>
              <a:t>Orstech</a:t>
            </a:r>
            <a:r>
              <a:rPr lang="cs-CZ" altLang="cs-CZ" sz="1400" dirty="0"/>
              <a:t> 65 H o šířce 150 mm</a:t>
            </a:r>
          </a:p>
          <a:p>
            <a:pPr marL="450487" lvl="3" indent="-180975">
              <a:lnSpc>
                <a:spcPct val="100000"/>
              </a:lnSpc>
              <a:spcAft>
                <a:spcPts val="600"/>
              </a:spcAft>
              <a:buClr>
                <a:srgbClr val="96BF0D"/>
              </a:buClr>
              <a:buSzPct val="100000"/>
            </a:pPr>
            <a:r>
              <a:rPr lang="cs-CZ" altLang="cs-CZ" sz="1400" dirty="0"/>
              <a:t>EI 45 ve, ho; EI 60 ve → tloušťka 40 mm</a:t>
            </a:r>
          </a:p>
          <a:p>
            <a:pPr marL="450487" lvl="3" indent="-180975">
              <a:lnSpc>
                <a:spcPct val="100000"/>
              </a:lnSpc>
              <a:spcAft>
                <a:spcPts val="600"/>
              </a:spcAft>
              <a:buClr>
                <a:srgbClr val="96BF0D"/>
              </a:buClr>
              <a:buSzPct val="100000"/>
            </a:pPr>
            <a:r>
              <a:rPr lang="cs-CZ" altLang="cs-CZ" sz="1400" dirty="0"/>
              <a:t>EI 60 ho </a:t>
            </a:r>
            <a:r>
              <a:rPr lang="cs-CZ" altLang="cs-CZ" sz="1400" dirty="0">
                <a:latin typeface="Arial"/>
                <a:cs typeface="Arial"/>
              </a:rPr>
              <a:t>→</a:t>
            </a:r>
            <a:r>
              <a:rPr lang="cs-CZ" altLang="cs-CZ" sz="1400" dirty="0"/>
              <a:t> tloušťka 60 mm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AD10D66-EE04-FA68-4F01-630FC11FDB11}"/>
              </a:ext>
            </a:extLst>
          </p:cNvPr>
          <p:cNvSpPr txBox="1"/>
          <p:nvPr/>
        </p:nvSpPr>
        <p:spPr>
          <a:xfrm>
            <a:off x="230508" y="3904252"/>
            <a:ext cx="40202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/>
              <a:t>Testem ověřena funkčnost </a:t>
            </a:r>
            <a:r>
              <a:rPr lang="cs-CZ" sz="1500" b="1" dirty="0"/>
              <a:t>bez nutnosti vyztužovat potrubí </a:t>
            </a:r>
            <a:r>
              <a:rPr lang="cs-CZ" sz="1500" dirty="0"/>
              <a:t>v průchodu požárně dělicí konstrukcí!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FEBE432-667E-1B18-CC75-A921C8F2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6587" y="1"/>
            <a:ext cx="2587413" cy="4556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528A1D0-99A9-80D5-EB90-7B229B11C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49" y="3726220"/>
            <a:ext cx="1629851" cy="1252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09B4293C-44CE-2A16-7010-A21F20A7C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999" y="2067452"/>
            <a:ext cx="5648325" cy="177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043F72F-8DAF-800A-5F3F-39D1BDBBA02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17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0109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PROSTUP POŽÁRNĚ DĚLÍCÍ KONSTRUKCÍ – novinka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432D54A5-9529-BE07-6CB6-2BC9A61C7370}"/>
              </a:ext>
            </a:extLst>
          </p:cNvPr>
          <p:cNvSpPr txBox="1">
            <a:spLocks/>
          </p:cNvSpPr>
          <p:nvPr/>
        </p:nvSpPr>
        <p:spPr>
          <a:xfrm>
            <a:off x="264031" y="625639"/>
            <a:ext cx="8675507" cy="2041361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450487" lvl="3" indent="-180975">
              <a:lnSpc>
                <a:spcPct val="100000"/>
              </a:lnSpc>
              <a:spcAft>
                <a:spcPts val="600"/>
              </a:spcAft>
              <a:buClr>
                <a:srgbClr val="96BF0D"/>
              </a:buClr>
              <a:buSzPct val="100000"/>
            </a:pPr>
            <a:r>
              <a:rPr lang="cs-CZ" altLang="cs-CZ" sz="1600" dirty="0"/>
              <a:t>Měkká požární ucpávka HILTI</a:t>
            </a:r>
          </a:p>
          <a:p>
            <a:pPr marL="715963" lvl="0" indent="-266700">
              <a:buFont typeface="Arial" pitchFamily="34" charset="0"/>
              <a:buChar char="•"/>
            </a:pPr>
            <a:r>
              <a:rPr lang="cs-CZ" sz="1400" dirty="0"/>
              <a:t>Z každé strany je prostup uzavřen deskou ISOVER </a:t>
            </a:r>
            <a:r>
              <a:rPr lang="cs-CZ" sz="1400" dirty="0" err="1"/>
              <a:t>FireProtect</a:t>
            </a:r>
            <a:r>
              <a:rPr lang="cs-CZ" sz="1400" baseline="30000" dirty="0"/>
              <a:t>®</a:t>
            </a:r>
            <a:r>
              <a:rPr lang="cs-CZ" sz="1400" dirty="0"/>
              <a:t> 150 tloušťky 50 mm</a:t>
            </a:r>
          </a:p>
          <a:p>
            <a:pPr marL="715963" lvl="0" indent="-266700">
              <a:buFont typeface="Arial" pitchFamily="34" charset="0"/>
              <a:buChar char="•"/>
            </a:pPr>
            <a:r>
              <a:rPr lang="cs-CZ" sz="1400" dirty="0"/>
              <a:t>Deska je z pohledové strany opatřena protipožárním ablativním nátěrem HILTI CP 670/CFS-CT</a:t>
            </a:r>
          </a:p>
          <a:p>
            <a:pPr marL="715963" lvl="0" indent="-266700">
              <a:buFont typeface="Arial" pitchFamily="34" charset="0"/>
              <a:buChar char="•"/>
            </a:pPr>
            <a:r>
              <a:rPr lang="cs-CZ" sz="1400" dirty="0"/>
              <a:t>Boky desky jsou natřeny akrylátovým tmelem HILTI CFS-S ACR</a:t>
            </a:r>
          </a:p>
          <a:p>
            <a:pPr marL="715963" lvl="0" indent="-266700">
              <a:buFont typeface="Arial" pitchFamily="34" charset="0"/>
              <a:buChar char="•"/>
            </a:pPr>
            <a:r>
              <a:rPr lang="cs-CZ" sz="1400" dirty="0"/>
              <a:t>Mezera mezi zaizolovaným potrubím a měkkou požární ucpávkou je dotěsněna protipožárním zpěňujícím tmelem HILTI CP 611A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043F72F-8DAF-800A-5F3F-39D1BDBBA02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18</a:t>
            </a:fld>
            <a:r>
              <a:rPr lang="en-US" noProof="0"/>
              <a:t> /</a:t>
            </a:r>
            <a:endParaRPr lang="en-US" noProof="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3" y="2411898"/>
            <a:ext cx="1551645" cy="232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32" y="2411898"/>
            <a:ext cx="1713954" cy="232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151" y="2411898"/>
            <a:ext cx="1699306" cy="232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936" y="2411898"/>
            <a:ext cx="2044395" cy="232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6" descr="ventilation_810_s1">
            <a:hlinkClick r:id="rId7"/>
            <a:extLst>
              <a:ext uri="{FF2B5EF4-FFF2-40B4-BE49-F238E27FC236}">
                <a16:creationId xmlns:a16="http://schemas.microsoft.com/office/drawing/2014/main" id="{47DE40EC-571F-3F49-FF4A-CAD9CB125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3" r="8115"/>
          <a:stretch>
            <a:fillRect/>
          </a:stretch>
        </p:blipFill>
        <p:spPr bwMode="auto">
          <a:xfrm>
            <a:off x="8273288" y="267284"/>
            <a:ext cx="580354" cy="68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5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Izolační systémy pro požárně odolná VZT potrubí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878852" y="1020319"/>
            <a:ext cx="7271998" cy="447675"/>
          </a:xfrm>
          <a:prstGeom prst="roundRect">
            <a:avLst/>
          </a:prstGeom>
          <a:solidFill>
            <a:srgbClr val="96BF0D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895461"/>
              </p:ext>
            </p:extLst>
          </p:nvPr>
        </p:nvGraphicFramePr>
        <p:xfrm>
          <a:off x="874231" y="1492275"/>
          <a:ext cx="7271998" cy="2700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0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6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3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00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45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mm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à coins arrondis 8"/>
          <p:cNvSpPr/>
          <p:nvPr/>
        </p:nvSpPr>
        <p:spPr>
          <a:xfrm>
            <a:off x="878852" y="999847"/>
            <a:ext cx="7271998" cy="1046473"/>
          </a:xfrm>
          <a:prstGeom prst="roundRect">
            <a:avLst>
              <a:gd name="adj" fmla="val 2404"/>
            </a:avLst>
          </a:prstGeom>
          <a:noFill/>
          <a:ln w="158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013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403207" y="1072999"/>
          <a:ext cx="6597794" cy="4486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67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4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6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Požární odolnost</a:t>
                      </a:r>
                      <a:endParaRPr lang="fr-FR" sz="7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Vodorovné</a:t>
                      </a:r>
                      <a:r>
                        <a:rPr lang="cs-CZ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potrubí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Svislé potrubí</a:t>
                      </a:r>
                      <a:endParaRPr lang="fr-FR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" name="Picture 16" descr="ventilation_810_s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r="48503"/>
          <a:stretch>
            <a:fillRect/>
          </a:stretch>
        </p:blipFill>
        <p:spPr bwMode="auto">
          <a:xfrm>
            <a:off x="7301808" y="103367"/>
            <a:ext cx="787116" cy="76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2751" y="2353214"/>
            <a:ext cx="3536855" cy="2409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graphicFrame>
        <p:nvGraphicFramePr>
          <p:cNvPr id="16" name="Tableau 7">
            <a:extLst>
              <a:ext uri="{FF2B5EF4-FFF2-40B4-BE49-F238E27FC236}">
                <a16:creationId xmlns:a16="http://schemas.microsoft.com/office/drawing/2014/main" id="{F3DB91B4-AA28-4DBB-B2B7-250334C4E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218989"/>
              </p:ext>
            </p:extLst>
          </p:nvPr>
        </p:nvGraphicFramePr>
        <p:xfrm>
          <a:off x="866067" y="1759393"/>
          <a:ext cx="7271998" cy="2700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11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6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3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00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mm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mm</a:t>
                      </a: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Nadpis 5">
            <a:extLst>
              <a:ext uri="{FF2B5EF4-FFF2-40B4-BE49-F238E27FC236}">
                <a16:creationId xmlns:a16="http://schemas.microsoft.com/office/drawing/2014/main" id="{BDA2B4EE-4BD8-6325-2BBE-B1F8B5C14C80}"/>
              </a:ext>
            </a:extLst>
          </p:cNvPr>
          <p:cNvSpPr txBox="1">
            <a:spLocks/>
          </p:cNvSpPr>
          <p:nvPr/>
        </p:nvSpPr>
        <p:spPr>
          <a:xfrm>
            <a:off x="322782" y="213896"/>
            <a:ext cx="8601075" cy="615553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000" b="1" kern="1200" cap="all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>
                <a:solidFill>
                  <a:schemeClr val="tx2"/>
                </a:solidFill>
              </a:rPr>
              <a:t>TLOUŠŤKY IZOLACE PRO JEDNOTLIVÉ TŘÍDY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POŽÁRNÍ ODOLNOSTI EI 15 – 60 S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61FB271-3A6A-39CC-839E-70731E298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1" y="4661822"/>
            <a:ext cx="1110762" cy="462818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0EA77AC-80CB-3100-4C62-EA4C16D376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/>
              <a:pPr/>
              <a:t>19</a:t>
            </a:fld>
            <a:r>
              <a:rPr lang="fr-FR"/>
              <a:t> /</a:t>
            </a:r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7" y="2382130"/>
            <a:ext cx="1543891" cy="2351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92" y="2382130"/>
            <a:ext cx="1543890" cy="2351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432D54A5-9529-BE07-6CB6-2BC9A61C7370}"/>
              </a:ext>
            </a:extLst>
          </p:cNvPr>
          <p:cNvSpPr txBox="1">
            <a:spLocks/>
          </p:cNvSpPr>
          <p:nvPr/>
        </p:nvSpPr>
        <p:spPr>
          <a:xfrm>
            <a:off x="248350" y="2060015"/>
            <a:ext cx="8675507" cy="2041361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69512" lvl="3" indent="0">
              <a:lnSpc>
                <a:spcPct val="100000"/>
              </a:lnSpc>
              <a:spcAft>
                <a:spcPts val="600"/>
              </a:spcAft>
              <a:buClr>
                <a:srgbClr val="96BF0D"/>
              </a:buClr>
              <a:buSzPct val="100000"/>
              <a:buNone/>
            </a:pPr>
            <a:r>
              <a:rPr lang="cs-CZ" altLang="cs-CZ" sz="1600" dirty="0"/>
              <a:t>Novinka – přírubové provedení nahrazeno vsuvkami (spoje těsněny tmelem)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9875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60AE1FBC-3AE1-CCC5-839F-527C63F8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001" y="1728591"/>
            <a:ext cx="1800000" cy="1848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8CAFDFA-7F41-E7F3-57F4-5CA4974AD41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139" y="126130"/>
            <a:ext cx="180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56934" y="1497595"/>
            <a:ext cx="3229311" cy="615553"/>
          </a:xfrm>
        </p:spPr>
        <p:txBody>
          <a:bodyPr/>
          <a:lstStyle/>
          <a:p>
            <a:r>
              <a:rPr lang="cs-CZ" noProof="0" dirty="0"/>
              <a:t>OBSAH</a:t>
            </a:r>
            <a:endParaRPr lang="en-US" noProof="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79ADB9E-DF8D-C204-142B-83A17F6796A2}"/>
              </a:ext>
            </a:extLst>
          </p:cNvPr>
          <p:cNvSpPr txBox="1"/>
          <p:nvPr/>
        </p:nvSpPr>
        <p:spPr>
          <a:xfrm>
            <a:off x="506765" y="2113148"/>
            <a:ext cx="4065235" cy="197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cs-CZ" sz="900" dirty="0"/>
              <a:t>1) Část 1 – Úvod</a:t>
            </a:r>
            <a:br>
              <a:rPr lang="cs-CZ" sz="900" dirty="0"/>
            </a:br>
            <a:r>
              <a:rPr lang="cs-CZ" sz="900" dirty="0"/>
              <a:t>	Klasifikace</a:t>
            </a:r>
            <a:br>
              <a:rPr lang="cs-CZ" sz="900" dirty="0"/>
            </a:br>
            <a:r>
              <a:rPr lang="cs-CZ" sz="900" dirty="0"/>
              <a:t>2) Část 2 – ORSTECH PROTECT – novinky </a:t>
            </a:r>
            <a:br>
              <a:rPr lang="cs-CZ" sz="900" dirty="0"/>
            </a:br>
            <a:r>
              <a:rPr lang="cs-CZ" sz="900" dirty="0"/>
              <a:t>	Typy výrobků a jejich tloušťky</a:t>
            </a:r>
            <a:br>
              <a:rPr lang="cs-CZ" sz="900" dirty="0"/>
            </a:br>
            <a:r>
              <a:rPr lang="cs-CZ" sz="900" dirty="0"/>
              <a:t>	Montáž izolace</a:t>
            </a:r>
            <a:br>
              <a:rPr lang="cs-CZ" sz="900" dirty="0"/>
            </a:br>
            <a:r>
              <a:rPr lang="cs-CZ" sz="900" dirty="0"/>
              <a:t>	Požární ucpávka</a:t>
            </a:r>
            <a:br>
              <a:rPr lang="cs-CZ" sz="900" dirty="0"/>
            </a:br>
            <a:r>
              <a:rPr lang="cs-CZ" sz="900" dirty="0"/>
              <a:t>3) Část 3 – ULTIMATE PROTECT – novinky </a:t>
            </a:r>
            <a:br>
              <a:rPr lang="cs-CZ" sz="900" dirty="0"/>
            </a:br>
            <a:r>
              <a:rPr lang="cs-CZ" sz="900" dirty="0"/>
              <a:t>	Typy výrobků a jejich tloušťky</a:t>
            </a:r>
            <a:br>
              <a:rPr lang="cs-CZ" sz="900" dirty="0"/>
            </a:br>
            <a:r>
              <a:rPr lang="cs-CZ" sz="900" dirty="0"/>
              <a:t>	Klasifikace	</a:t>
            </a:r>
            <a:br>
              <a:rPr lang="cs-CZ" sz="900" dirty="0"/>
            </a:br>
            <a:r>
              <a:rPr lang="cs-CZ" sz="900" dirty="0"/>
              <a:t>	Montáž izolace</a:t>
            </a:r>
            <a:br>
              <a:rPr lang="cs-CZ" sz="900" dirty="0"/>
            </a:br>
            <a:r>
              <a:rPr lang="cs-CZ" sz="900" dirty="0"/>
              <a:t>	Požární ucpávka</a:t>
            </a:r>
            <a:br>
              <a:rPr lang="cs-CZ" sz="900" dirty="0"/>
            </a:br>
            <a:r>
              <a:rPr lang="cs-CZ" sz="900" dirty="0"/>
              <a:t>	ZOKT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C249A86-C6AE-7137-7272-F59AA9DD3AFB}"/>
              </a:ext>
            </a:extLst>
          </p:cNvPr>
          <p:cNvPicPr>
            <a:picLocks noChangeArrowheads="1"/>
          </p:cNvPicPr>
          <p:nvPr/>
        </p:nvPicPr>
        <p:blipFill>
          <a:blip r:embed="rId5"/>
          <a:srcRect l="8790" t="3303" r="10341"/>
          <a:stretch>
            <a:fillRect/>
          </a:stretch>
        </p:blipFill>
        <p:spPr bwMode="auto">
          <a:xfrm>
            <a:off x="4978001" y="126130"/>
            <a:ext cx="180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6027071-8B30-604A-67BD-DC4B06B2F85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139" y="1728591"/>
            <a:ext cx="18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DA963E3D-005B-037C-6AE9-04E4C7248DC7}"/>
              </a:ext>
            </a:extLst>
          </p:cNvPr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78001" y="3651698"/>
            <a:ext cx="180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A45FB807-C3CE-952F-1D87-9D599F5B4B51}"/>
              </a:ext>
            </a:extLst>
          </p:cNvPr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52139" y="3645960"/>
            <a:ext cx="1800000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9827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PROSTUP POŽÁRNĚ DĚLÍCÍ KONSTRUKCÍ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432D54A5-9529-BE07-6CB6-2BC9A61C7370}"/>
              </a:ext>
            </a:extLst>
          </p:cNvPr>
          <p:cNvSpPr txBox="1">
            <a:spLocks/>
          </p:cNvSpPr>
          <p:nvPr/>
        </p:nvSpPr>
        <p:spPr>
          <a:xfrm>
            <a:off x="264031" y="625639"/>
            <a:ext cx="8675507" cy="2041361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450487" lvl="3" indent="-180975">
              <a:lnSpc>
                <a:spcPct val="100000"/>
              </a:lnSpc>
              <a:spcAft>
                <a:spcPts val="600"/>
              </a:spcAft>
              <a:buClr>
                <a:srgbClr val="96BF0D"/>
              </a:buClr>
              <a:buSzPct val="100000"/>
            </a:pPr>
            <a:r>
              <a:rPr lang="cs-CZ" sz="1600" dirty="0"/>
              <a:t>Izolační límec (prostup tuhou požárně dělicí konstrukcí)</a:t>
            </a:r>
          </a:p>
          <a:p>
            <a:pPr marL="715963" lvl="0" indent="-266700">
              <a:buFont typeface="Arial" pitchFamily="34" charset="0"/>
              <a:buChar char="•"/>
            </a:pPr>
            <a:r>
              <a:rPr lang="cs-CZ" sz="1400" dirty="0"/>
              <a:t>Z</a:t>
            </a:r>
            <a:r>
              <a:rPr lang="cs-CZ" altLang="cs-CZ" sz="1400" dirty="0"/>
              <a:t>hotoven z lamelové rohože </a:t>
            </a:r>
            <a:r>
              <a:rPr lang="cs-CZ" altLang="cs-CZ" sz="1400" dirty="0" err="1"/>
              <a:t>Orstech</a:t>
            </a:r>
            <a:r>
              <a:rPr lang="cs-CZ" altLang="cs-CZ" sz="1400" dirty="0"/>
              <a:t> LSP PYRO š. 150 mm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043F72F-8DAF-800A-5F3F-39D1BDBBA02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20</a:t>
            </a:fld>
            <a:r>
              <a:rPr lang="en-US" noProof="0"/>
              <a:t> /</a:t>
            </a:r>
            <a:endParaRPr lang="en-US" noProof="0" dirty="0"/>
          </a:p>
        </p:txBody>
      </p:sp>
      <p:pic>
        <p:nvPicPr>
          <p:cNvPr id="11" name="Picture 16" descr="ventilation_810_s1">
            <a:hlinkClick r:id="rId3"/>
            <a:extLst>
              <a:ext uri="{FF2B5EF4-FFF2-40B4-BE49-F238E27FC236}">
                <a16:creationId xmlns:a16="http://schemas.microsoft.com/office/drawing/2014/main" id="{E8078720-3BE6-F27D-0E0D-204BCBD4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r="46617"/>
          <a:stretch>
            <a:fillRect/>
          </a:stretch>
        </p:blipFill>
        <p:spPr bwMode="auto">
          <a:xfrm>
            <a:off x="8177929" y="159927"/>
            <a:ext cx="7556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814E0382-882B-85FE-414C-6A9DBD17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6750172" y="1210708"/>
            <a:ext cx="2109851" cy="3292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6111AC5-417E-9ECF-A0E7-565DFD606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r="4168"/>
          <a:stretch>
            <a:fillRect/>
          </a:stretch>
        </p:blipFill>
        <p:spPr bwMode="auto">
          <a:xfrm>
            <a:off x="4095562" y="1203880"/>
            <a:ext cx="2377769" cy="328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8" name="Picture 1" descr="Resize of Obr">
            <a:extLst>
              <a:ext uri="{FF2B5EF4-FFF2-40B4-BE49-F238E27FC236}">
                <a16:creationId xmlns:a16="http://schemas.microsoft.com/office/drawing/2014/main" id="{1BF4B3A9-C686-A462-EFF2-B92EFC567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r="10564"/>
          <a:stretch>
            <a:fillRect/>
          </a:stretch>
        </p:blipFill>
        <p:spPr bwMode="auto">
          <a:xfrm>
            <a:off x="339783" y="1210788"/>
            <a:ext cx="1325000" cy="3293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6D24DED-39DB-22B8-1DA9-74383E7B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2904"/>
          <a:stretch>
            <a:fillRect/>
          </a:stretch>
        </p:blipFill>
        <p:spPr bwMode="auto">
          <a:xfrm>
            <a:off x="1909017" y="1212453"/>
            <a:ext cx="1942403" cy="327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4126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PROSTUP POŽÁRNĚ DĚLÍCÍ KONSTRUKCÍ – novinka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432D54A5-9529-BE07-6CB6-2BC9A61C7370}"/>
              </a:ext>
            </a:extLst>
          </p:cNvPr>
          <p:cNvSpPr txBox="1">
            <a:spLocks/>
          </p:cNvSpPr>
          <p:nvPr/>
        </p:nvSpPr>
        <p:spPr>
          <a:xfrm>
            <a:off x="264031" y="625639"/>
            <a:ext cx="8675507" cy="2041361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450487" lvl="3" indent="-180975">
              <a:lnSpc>
                <a:spcPct val="100000"/>
              </a:lnSpc>
              <a:spcAft>
                <a:spcPts val="600"/>
              </a:spcAft>
              <a:buClr>
                <a:srgbClr val="96BF0D"/>
              </a:buClr>
              <a:buSzPct val="100000"/>
            </a:pPr>
            <a:r>
              <a:rPr lang="cs-CZ" altLang="cs-CZ" sz="1600" dirty="0"/>
              <a:t>Měkká požární ucpávka HILTI</a:t>
            </a:r>
          </a:p>
          <a:p>
            <a:pPr marL="715963" lvl="0" indent="-266700">
              <a:buFont typeface="Arial" pitchFamily="34" charset="0"/>
              <a:buChar char="•"/>
            </a:pPr>
            <a:r>
              <a:rPr lang="cs-CZ" sz="1400" dirty="0"/>
              <a:t>Z každé strany je prostup uzavřen deskou ISOVER </a:t>
            </a:r>
            <a:r>
              <a:rPr lang="cs-CZ" sz="1400" dirty="0" err="1"/>
              <a:t>FireProtect</a:t>
            </a:r>
            <a:r>
              <a:rPr lang="cs-CZ" sz="1400" baseline="30000" dirty="0"/>
              <a:t>®</a:t>
            </a:r>
            <a:r>
              <a:rPr lang="cs-CZ" sz="1400" dirty="0"/>
              <a:t> 150 tloušťky 50 mm</a:t>
            </a:r>
          </a:p>
          <a:p>
            <a:pPr marL="715963" lvl="0" indent="-266700">
              <a:buFont typeface="Arial" pitchFamily="34" charset="0"/>
              <a:buChar char="•"/>
            </a:pPr>
            <a:r>
              <a:rPr lang="cs-CZ" sz="1400" dirty="0"/>
              <a:t>Deska je z pohledové strany opatřena protipožárním ablativním nátěrem HILTI CP 670/CFS-CT</a:t>
            </a:r>
          </a:p>
          <a:p>
            <a:pPr marL="715963" lvl="0" indent="-266700">
              <a:buFont typeface="Arial" pitchFamily="34" charset="0"/>
              <a:buChar char="•"/>
            </a:pPr>
            <a:r>
              <a:rPr lang="cs-CZ" sz="1400" dirty="0"/>
              <a:t>Boky desky jsou natřeny akrylátovým tmelem HILTI CFS-S ACR</a:t>
            </a:r>
          </a:p>
          <a:p>
            <a:pPr marL="715963" lvl="0" indent="-266700">
              <a:buFont typeface="Arial" pitchFamily="34" charset="0"/>
              <a:buChar char="•"/>
            </a:pPr>
            <a:r>
              <a:rPr lang="cs-CZ" sz="1400" dirty="0"/>
              <a:t>Mezikruží k prostupující instalaci je dotěsněno protipožárním zpěňujícím tmelem HILTI CP 611A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043F72F-8DAF-800A-5F3F-39D1BDBBA02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21</a:t>
            </a:fld>
            <a:r>
              <a:rPr lang="en-US" noProof="0"/>
              <a:t> /</a:t>
            </a:r>
            <a:endParaRPr lang="en-US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23" y="2229046"/>
            <a:ext cx="5832068" cy="256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6" descr="ventilation_810_s1">
            <a:hlinkClick r:id="rId4"/>
            <a:extLst>
              <a:ext uri="{FF2B5EF4-FFF2-40B4-BE49-F238E27FC236}">
                <a16:creationId xmlns:a16="http://schemas.microsoft.com/office/drawing/2014/main" id="{E8078720-3BE6-F27D-0E0D-204BCBD4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r="46617"/>
          <a:stretch>
            <a:fillRect/>
          </a:stretch>
        </p:blipFill>
        <p:spPr bwMode="auto">
          <a:xfrm>
            <a:off x="8177929" y="159927"/>
            <a:ext cx="7556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049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PROSTUP POŽÁRNĚ DĚLÍCÍ KONSTRUKCÍ – novinka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432D54A5-9529-BE07-6CB6-2BC9A61C7370}"/>
              </a:ext>
            </a:extLst>
          </p:cNvPr>
          <p:cNvSpPr txBox="1">
            <a:spLocks/>
          </p:cNvSpPr>
          <p:nvPr/>
        </p:nvSpPr>
        <p:spPr>
          <a:xfrm>
            <a:off x="264031" y="625639"/>
            <a:ext cx="8675507" cy="2041361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450487" lvl="3" indent="-180975">
              <a:lnSpc>
                <a:spcPct val="100000"/>
              </a:lnSpc>
              <a:spcAft>
                <a:spcPts val="600"/>
              </a:spcAft>
              <a:buClr>
                <a:srgbClr val="96BF0D"/>
              </a:buClr>
              <a:buSzPct val="100000"/>
            </a:pPr>
            <a:r>
              <a:rPr lang="cs-CZ" sz="1600" dirty="0"/>
              <a:t>Bezpečnostní blok instalovaný v instalačních šachtách (3i-isolet)</a:t>
            </a:r>
          </a:p>
          <a:p>
            <a:pPr marL="715963" lvl="0" indent="-266700">
              <a:buFont typeface="Arial" pitchFamily="34" charset="0"/>
              <a:buChar char="•"/>
            </a:pPr>
            <a:r>
              <a:rPr lang="cs-CZ" sz="1400" dirty="0"/>
              <a:t>Střed ucpávky je vyplněn odřezky z lamelové rohože </a:t>
            </a:r>
            <a:r>
              <a:rPr lang="cs-CZ" sz="1400" dirty="0" err="1"/>
              <a:t>Orstech</a:t>
            </a:r>
            <a:r>
              <a:rPr lang="cs-CZ" sz="1400" dirty="0"/>
              <a:t> LSP PYRO</a:t>
            </a:r>
          </a:p>
          <a:p>
            <a:pPr marL="715963" lvl="0" indent="-266700">
              <a:buFont typeface="Arial" pitchFamily="34" charset="0"/>
              <a:buChar char="•"/>
            </a:pPr>
            <a:r>
              <a:rPr lang="cs-CZ" sz="1400" dirty="0"/>
              <a:t>Okraje prostupu jsou pak oboustranně (zespodu i shora) do hloubky 15 mm dotěsněny protipožárním zpěňujícím tmelem HILTI CP 611A</a:t>
            </a:r>
            <a:endParaRPr lang="cs-CZ" altLang="cs-CZ" sz="1400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043F72F-8DAF-800A-5F3F-39D1BDBBA02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22</a:t>
            </a:fld>
            <a:r>
              <a:rPr lang="en-US" noProof="0"/>
              <a:t> /</a:t>
            </a:r>
            <a:endParaRPr lang="en-US" noProof="0" dirty="0"/>
          </a:p>
        </p:txBody>
      </p:sp>
      <p:pic>
        <p:nvPicPr>
          <p:cNvPr id="11" name="Picture 16" descr="ventilation_810_s1">
            <a:hlinkClick r:id="rId3"/>
            <a:extLst>
              <a:ext uri="{FF2B5EF4-FFF2-40B4-BE49-F238E27FC236}">
                <a16:creationId xmlns:a16="http://schemas.microsoft.com/office/drawing/2014/main" id="{E8078720-3BE6-F27D-0E0D-204BCBD4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r="46617"/>
          <a:stretch>
            <a:fillRect/>
          </a:stretch>
        </p:blipFill>
        <p:spPr bwMode="auto">
          <a:xfrm>
            <a:off x="8177929" y="159927"/>
            <a:ext cx="75565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66" y="1913206"/>
            <a:ext cx="3738169" cy="2783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71" y="1913206"/>
            <a:ext cx="3083427" cy="2783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691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29"/>
          </p:nvPr>
        </p:nvSpPr>
        <p:spPr>
          <a:xfrm>
            <a:off x="484256" y="4816180"/>
            <a:ext cx="2895600" cy="123111"/>
          </a:xfrm>
        </p:spPr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932056" y="1879466"/>
            <a:ext cx="7973764" cy="288000"/>
          </a:xfrm>
        </p:spPr>
        <p:txBody>
          <a:bodyPr/>
          <a:lstStyle/>
          <a:p>
            <a:r>
              <a:rPr lang="cs-CZ" sz="2000" dirty="0"/>
              <a:t>ULTIMATE PROTECT</a:t>
            </a:r>
            <a:br>
              <a:rPr lang="cs-CZ" dirty="0"/>
            </a:br>
            <a:endParaRPr lang="en-US" noProof="0" dirty="0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1AC98F1D-4314-4124-2E37-1902E33D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895" y="0"/>
            <a:ext cx="3085105" cy="2023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BD7F4D0-2EC6-47FC-962A-9B01CE617E25}"/>
              </a:ext>
            </a:extLst>
          </p:cNvPr>
          <p:cNvSpPr txBox="1"/>
          <p:nvPr/>
        </p:nvSpPr>
        <p:spPr>
          <a:xfrm>
            <a:off x="1385295" y="2167466"/>
            <a:ext cx="467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PROTIPOŽÁRNÍ SYSTÉM PRO OCHRANU VZT POTRUBÍ</a:t>
            </a:r>
          </a:p>
          <a:p>
            <a:r>
              <a:rPr lang="cs-CZ" sz="1200" dirty="0"/>
              <a:t>                         A POTRUBÍ PRO ODVOD KOUŘE A TEPLA</a:t>
            </a:r>
          </a:p>
        </p:txBody>
      </p:sp>
      <p:pic>
        <p:nvPicPr>
          <p:cNvPr id="20" name="Picture 8" descr="grand_cartouche_gris_05">
            <a:extLst>
              <a:ext uri="{FF2B5EF4-FFF2-40B4-BE49-F238E27FC236}">
                <a16:creationId xmlns:a16="http://schemas.microsoft.com/office/drawing/2014/main" id="{BFDF1B0F-8B61-F588-6970-E891B1B96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" y="2976035"/>
            <a:ext cx="9144000" cy="157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D05C0F4-B8DF-5A7D-1921-C0B1CB0C3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9888" y="1828801"/>
            <a:ext cx="3084112" cy="2305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5EDDE5E-D8AF-D89F-F9FE-2FF7585AF4F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23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5485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VÝVOJ DLE EN 1366-1 A 1366-8</a:t>
            </a:r>
          </a:p>
        </p:txBody>
      </p:sp>
      <p:sp>
        <p:nvSpPr>
          <p:cNvPr id="2" name="Espace réservé du texte 17">
            <a:extLst>
              <a:ext uri="{FF2B5EF4-FFF2-40B4-BE49-F238E27FC236}">
                <a16:creationId xmlns:a16="http://schemas.microsoft.com/office/drawing/2014/main" id="{EBFFCCFA-08B1-F5C5-DD47-7F036BE59E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1998" y="755040"/>
            <a:ext cx="8074190" cy="28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sz="1400" dirty="0"/>
              <a:t>Protipožární ochrana VZT potrubí a ZOKT</a:t>
            </a:r>
            <a:endParaRPr lang="sv-SE" sz="1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BD92E-03DE-378F-4986-F69D8945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8790" t="3303" r="10341"/>
          <a:stretch>
            <a:fillRect/>
          </a:stretch>
        </p:blipFill>
        <p:spPr bwMode="auto">
          <a:xfrm>
            <a:off x="295274" y="1139191"/>
            <a:ext cx="3227233" cy="2537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7000" dist="5000" dir="5400000" sy="-100000" algn="bl" rotWithShape="0"/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412AF2FD-D6EF-69BB-D77C-91A85905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0539" y="1148716"/>
            <a:ext cx="2460847" cy="2527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FD66B9DB-9310-F639-47B2-EB46A8EE45CD}"/>
              </a:ext>
            </a:extLst>
          </p:cNvPr>
          <p:cNvSpPr/>
          <p:nvPr/>
        </p:nvSpPr>
        <p:spPr>
          <a:xfrm>
            <a:off x="295274" y="3814378"/>
            <a:ext cx="28015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U Protect Slab 4.0 Alu1</a:t>
            </a:r>
            <a:r>
              <a:rPr lang="cs-CZ" sz="1400" dirty="0"/>
              <a:t> </a:t>
            </a:r>
            <a:endParaRPr lang="en-GB" sz="14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E8DE1DD-A6E9-2F31-136B-610D816B1BD9}"/>
              </a:ext>
            </a:extLst>
          </p:cNvPr>
          <p:cNvSpPr/>
          <p:nvPr/>
        </p:nvSpPr>
        <p:spPr>
          <a:xfrm>
            <a:off x="3670539" y="3814378"/>
            <a:ext cx="2574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U Protect </a:t>
            </a:r>
            <a:r>
              <a:rPr lang="cs-CZ" sz="1400" dirty="0" err="1"/>
              <a:t>Wired</a:t>
            </a:r>
            <a:r>
              <a:rPr lang="cs-CZ" sz="1400" dirty="0"/>
              <a:t> Mat </a:t>
            </a:r>
            <a:r>
              <a:rPr lang="nl-NL" sz="1400" dirty="0"/>
              <a:t>4.0 Alu1</a:t>
            </a:r>
            <a:endParaRPr lang="en-GB" sz="14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070CD4F-A631-30FB-76D5-B600BBE3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83" y="1148716"/>
            <a:ext cx="2582710" cy="252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E4EE7C9D-F8F8-BA1E-3D8D-933359E6FE70}"/>
              </a:ext>
            </a:extLst>
          </p:cNvPr>
          <p:cNvSpPr/>
          <p:nvPr/>
        </p:nvSpPr>
        <p:spPr>
          <a:xfrm>
            <a:off x="6329283" y="3814378"/>
            <a:ext cx="2460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U Protect </a:t>
            </a:r>
            <a:r>
              <a:rPr lang="cs-CZ" sz="1400" dirty="0" err="1"/>
              <a:t>Vent</a:t>
            </a:r>
            <a:r>
              <a:rPr lang="cs-CZ" sz="1400" dirty="0"/>
              <a:t> </a:t>
            </a:r>
            <a:r>
              <a:rPr lang="cs-CZ" sz="1400" dirty="0" err="1"/>
              <a:t>Section</a:t>
            </a:r>
            <a:r>
              <a:rPr lang="cs-CZ" sz="1400" dirty="0"/>
              <a:t> </a:t>
            </a:r>
            <a:r>
              <a:rPr lang="nl-NL" sz="1400" dirty="0"/>
              <a:t>Alu</a:t>
            </a:r>
            <a:r>
              <a:rPr lang="cs-CZ" sz="1400" dirty="0"/>
              <a:t>2</a:t>
            </a:r>
            <a:endParaRPr lang="en-GB" sz="140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C6E535-9C74-DA14-5549-4C262A2122F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24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7894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3899" y="82160"/>
            <a:ext cx="8074189" cy="307777"/>
          </a:xfrm>
        </p:spPr>
        <p:txBody>
          <a:bodyPr/>
          <a:lstStyle/>
          <a:p>
            <a:r>
              <a:rPr lang="fr-FR" dirty="0" err="1">
                <a:solidFill>
                  <a:schemeClr val="tx2"/>
                </a:solidFill>
              </a:rPr>
              <a:t>Klasifikační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tabulky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90013" y="3324634"/>
            <a:ext cx="6524686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cs-CZ" dirty="0"/>
              <a:t>Klasifikace ZOKT pro </a:t>
            </a:r>
            <a:r>
              <a:rPr lang="nl-NL" dirty="0"/>
              <a:t>U Protect Slab 4.0 Alu1</a:t>
            </a:r>
            <a:r>
              <a:rPr lang="cs-CZ" dirty="0"/>
              <a:t> tloušťky 80 mm:</a:t>
            </a:r>
          </a:p>
          <a:p>
            <a:pPr marL="285750" lvl="1" indent="-285750">
              <a:lnSpc>
                <a:spcPct val="150000"/>
              </a:lnSpc>
              <a:buClr>
                <a:srgbClr val="96BF0D"/>
              </a:buClr>
              <a:buFont typeface="Arial" pitchFamily="34" charset="0"/>
              <a:buChar char="•"/>
            </a:pPr>
            <a:r>
              <a:rPr lang="cs-CZ" kern="0" dirty="0"/>
              <a:t>EI 30 S 1500 </a:t>
            </a:r>
            <a:r>
              <a:rPr lang="cs-CZ" kern="0" dirty="0" err="1"/>
              <a:t>multi</a:t>
            </a:r>
            <a:endParaRPr lang="cs-CZ" kern="0" dirty="0"/>
          </a:p>
          <a:p>
            <a:pPr marL="285750" lvl="1" indent="-285750">
              <a:lnSpc>
                <a:spcPct val="150000"/>
              </a:lnSpc>
              <a:buClr>
                <a:srgbClr val="96BF0D"/>
              </a:buClr>
              <a:buFont typeface="Arial" pitchFamily="34" charset="0"/>
              <a:buChar char="•"/>
            </a:pPr>
            <a:r>
              <a:rPr lang="cs-CZ" kern="0" dirty="0"/>
              <a:t>EI 60 S 500 </a:t>
            </a:r>
            <a:r>
              <a:rPr lang="cs-CZ" kern="0" dirty="0" err="1"/>
              <a:t>multi</a:t>
            </a:r>
            <a:endParaRPr lang="nl-NL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9200" y="2663132"/>
            <a:ext cx="1757238" cy="199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033B69C-9284-4F01-E277-F188CC7CA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1" y="4661822"/>
            <a:ext cx="1110762" cy="462818"/>
          </a:xfrm>
          <a:prstGeom prst="rect">
            <a:avLst/>
          </a:prstGeom>
        </p:spPr>
      </p:pic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23ECD8C7-09A2-E648-9527-C5A82A3421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Izolační systémy pro požárně odolná VZT potrubí</a:t>
            </a:r>
            <a:endParaRPr lang="en-GB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23A71CA-7EF9-4C88-A4A3-D991DB645F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/>
              <a:pPr/>
              <a:t>25</a:t>
            </a:fld>
            <a:r>
              <a:rPr lang="fr-FR"/>
              <a:t> /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3" y="502514"/>
            <a:ext cx="8663485" cy="206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475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3260" y="525306"/>
            <a:ext cx="1784838" cy="137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3899" y="82160"/>
            <a:ext cx="8074189" cy="307777"/>
          </a:xfrm>
        </p:spPr>
        <p:txBody>
          <a:bodyPr/>
          <a:lstStyle/>
          <a:p>
            <a:r>
              <a:rPr lang="fr-FR" dirty="0" err="1">
                <a:solidFill>
                  <a:schemeClr val="tx2"/>
                </a:solidFill>
              </a:rPr>
              <a:t>Klasifikační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tabulky</a:t>
            </a:r>
            <a:endParaRPr lang="fr-FR" dirty="0">
              <a:solidFill>
                <a:schemeClr val="tx2"/>
              </a:solidFill>
            </a:endParaRPr>
          </a:p>
        </p:txBody>
      </p:sp>
      <p:graphicFrame>
        <p:nvGraphicFramePr>
          <p:cNvPr id="16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856603"/>
              </p:ext>
            </p:extLst>
          </p:nvPr>
        </p:nvGraphicFramePr>
        <p:xfrm>
          <a:off x="190013" y="3070878"/>
          <a:ext cx="7089560" cy="1263285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2110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4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9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36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8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16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819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18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2232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fr-FR" sz="5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5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5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5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5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478">
                <a:tc row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cs-CZ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Působení ohně</a:t>
                      </a:r>
                      <a:endParaRPr lang="fr-FR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Požární</a:t>
                      </a:r>
                      <a:r>
                        <a:rPr lang="cs-CZ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odolnost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Orientace</a:t>
                      </a:r>
                      <a:r>
                        <a:rPr lang="cs-CZ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potrubí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478">
                <a:tc v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fr-FR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</a:t>
                      </a: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</a:t>
                      </a: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45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90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4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</a:rPr>
                        <a:t>Zvenku (o → i) typ A</a:t>
                      </a:r>
                    </a:p>
                  </a:txBody>
                  <a:tcPr marL="73448" marR="73448" marT="18362" marB="18362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50*</a:t>
                      </a:r>
                      <a:endParaRPr lang="fr-FR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50*</a:t>
                      </a:r>
                      <a:endParaRPr lang="fr-FR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50*</a:t>
                      </a:r>
                      <a:endParaRPr lang="fr-FR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50*</a:t>
                      </a:r>
                      <a:endParaRPr lang="fr-FR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80*</a:t>
                      </a:r>
                      <a:endParaRPr lang="fr-FR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ho+ve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478">
                <a:tc>
                  <a:txBody>
                    <a:bodyPr/>
                    <a:lstStyle/>
                    <a:p>
                      <a:r>
                        <a:rPr lang="cs-CZ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Zevnitř (i → o) nebo z vnější</a:t>
                      </a:r>
                    </a:p>
                    <a:p>
                      <a:r>
                        <a:rPr lang="cs-CZ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vnitřní strany (i ↔ o) typ B</a:t>
                      </a:r>
                    </a:p>
                  </a:txBody>
                  <a:tcPr marL="73448" marR="73448" marT="18362" marB="18362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50*</a:t>
                      </a:r>
                      <a:endParaRPr lang="fr-FR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50*</a:t>
                      </a:r>
                      <a:endParaRPr lang="fr-FR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80*</a:t>
                      </a:r>
                      <a:endParaRPr lang="fr-FR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80*</a:t>
                      </a:r>
                      <a:endParaRPr lang="fr-FR" sz="1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fr-FR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ho+ve</a:t>
                      </a:r>
                      <a:endParaRPr lang="fr-FR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Rectangle à coins arrondis 8"/>
          <p:cNvSpPr/>
          <p:nvPr/>
        </p:nvSpPr>
        <p:spPr>
          <a:xfrm>
            <a:off x="167094" y="3143968"/>
            <a:ext cx="7136228" cy="1189204"/>
          </a:xfrm>
          <a:prstGeom prst="roundRect">
            <a:avLst>
              <a:gd name="adj" fmla="val 2404"/>
            </a:avLst>
          </a:prstGeom>
          <a:noFill/>
          <a:ln w="15875">
            <a:solidFill>
              <a:srgbClr val="96BF0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013"/>
          </a:p>
        </p:txBody>
      </p:sp>
      <p:sp>
        <p:nvSpPr>
          <p:cNvPr id="18" name="Rectangle à coins arrondis 6"/>
          <p:cNvSpPr/>
          <p:nvPr/>
        </p:nvSpPr>
        <p:spPr>
          <a:xfrm>
            <a:off x="167094" y="2826688"/>
            <a:ext cx="7136229" cy="312577"/>
          </a:xfrm>
          <a:prstGeom prst="roundRect">
            <a:avLst/>
          </a:prstGeom>
          <a:solidFill>
            <a:srgbClr val="96BF0D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graphicFrame>
        <p:nvGraphicFramePr>
          <p:cNvPr id="19" name="Tabulka 18"/>
          <p:cNvGraphicFramePr>
            <a:graphicFrameLocks noGrp="1"/>
          </p:cNvGraphicFramePr>
          <p:nvPr/>
        </p:nvGraphicFramePr>
        <p:xfrm>
          <a:off x="167096" y="2817163"/>
          <a:ext cx="7136232" cy="33717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136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717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cs-CZ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Požadovaná tloušťka izolace (mm) – </a:t>
                      </a:r>
                      <a:r>
                        <a:rPr lang="cs-CZ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kruhové potrubí malého průměru</a:t>
                      </a:r>
                      <a:endParaRPr lang="cs-CZ" sz="700" b="0" i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448" marR="73448" marT="18362" marB="18362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ovéPole 19"/>
          <p:cNvSpPr txBox="1"/>
          <p:nvPr/>
        </p:nvSpPr>
        <p:spPr>
          <a:xfrm>
            <a:off x="167056" y="2454741"/>
            <a:ext cx="88054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1200" dirty="0"/>
              <a:t>Rohože na pletivu </a:t>
            </a:r>
            <a:r>
              <a:rPr lang="nl-NL" sz="1200" dirty="0"/>
              <a:t>U Protect </a:t>
            </a:r>
            <a:r>
              <a:rPr lang="cs-CZ" sz="1200" dirty="0" err="1"/>
              <a:t>Wired</a:t>
            </a:r>
            <a:r>
              <a:rPr lang="cs-CZ" sz="1200" dirty="0"/>
              <a:t> Mat </a:t>
            </a:r>
            <a:r>
              <a:rPr lang="nl-NL" sz="1200" dirty="0"/>
              <a:t>4.0 Alu1</a:t>
            </a:r>
            <a:r>
              <a:rPr lang="cs-CZ" dirty="0">
                <a:solidFill>
                  <a:schemeClr val="bg2"/>
                </a:solidFill>
              </a:rPr>
              <a:t>	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85" y="2836711"/>
            <a:ext cx="1784838" cy="126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148493" y="4305351"/>
            <a:ext cx="8805494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1000" dirty="0"/>
              <a:t>*</a:t>
            </a:r>
            <a:r>
              <a:rPr lang="cs-CZ" sz="1000" i="1" dirty="0"/>
              <a:t>Pouze při splnění min. výrobního množství </a:t>
            </a:r>
          </a:p>
          <a:p>
            <a:pPr marL="0" lvl="1">
              <a:lnSpc>
                <a:spcPct val="150000"/>
              </a:lnSpc>
            </a:pPr>
            <a:r>
              <a:rPr lang="cs-CZ" sz="1200" dirty="0"/>
              <a:t>Izolační pouzdra </a:t>
            </a:r>
            <a:r>
              <a:rPr lang="nl-NL" sz="1200" dirty="0"/>
              <a:t>U Protect </a:t>
            </a:r>
            <a:r>
              <a:rPr lang="cs-CZ" sz="1200" dirty="0" err="1"/>
              <a:t>Vent</a:t>
            </a:r>
            <a:r>
              <a:rPr lang="cs-CZ" sz="1200" dirty="0"/>
              <a:t> </a:t>
            </a:r>
            <a:r>
              <a:rPr lang="cs-CZ" sz="1200" dirty="0" err="1"/>
              <a:t>Section</a:t>
            </a:r>
            <a:r>
              <a:rPr lang="cs-CZ" sz="1200" dirty="0"/>
              <a:t> </a:t>
            </a:r>
            <a:r>
              <a:rPr lang="nl-NL" sz="1200" dirty="0"/>
              <a:t>Alu</a:t>
            </a:r>
            <a:r>
              <a:rPr lang="cs-CZ" sz="1200" dirty="0"/>
              <a:t>2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E85C6E-7F4D-CAA2-D671-4026AAE05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1" y="4661822"/>
            <a:ext cx="1110762" cy="46281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7C2D9B-DCC4-17F3-0C26-13C6B36A95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Izolační systémy pro požárně odolná VZT potrubí</a:t>
            </a:r>
            <a:endParaRPr lang="en-GB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096EE2-8F4B-7641-4F7E-D0FB0955D8E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/>
              <a:pPr/>
              <a:t>26</a:t>
            </a:fld>
            <a:r>
              <a:rPr lang="fr-FR"/>
              <a:t> /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4" y="524265"/>
            <a:ext cx="7014041" cy="190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0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ZÁVĚSNÝ SYSTÉM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E54E1FD-5165-7B54-F681-DDE9607AA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27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25" name="Espace réservé du texte 17">
            <a:extLst>
              <a:ext uri="{FF2B5EF4-FFF2-40B4-BE49-F238E27FC236}">
                <a16:creationId xmlns:a16="http://schemas.microsoft.com/office/drawing/2014/main" id="{AD5773C5-C763-1D18-C00E-381A2EF8A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39" y="625527"/>
            <a:ext cx="8074190" cy="28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sz="1400" dirty="0"/>
              <a:t>Čtyřhranné potrubí</a:t>
            </a:r>
            <a:endParaRPr lang="sv-SE" sz="1400" i="1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AC0A9CA4-4B09-32ED-7021-DA720267897B}"/>
              </a:ext>
            </a:extLst>
          </p:cNvPr>
          <p:cNvSpPr txBox="1">
            <a:spLocks/>
          </p:cNvSpPr>
          <p:nvPr/>
        </p:nvSpPr>
        <p:spPr>
          <a:xfrm>
            <a:off x="238125" y="847725"/>
            <a:ext cx="8601076" cy="3476624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spcAft>
                <a:spcPts val="600"/>
              </a:spcAft>
              <a:buClr>
                <a:schemeClr val="tx1"/>
              </a:buClr>
              <a:buNone/>
            </a:pPr>
            <a:r>
              <a:rPr lang="cs-CZ" altLang="cs-CZ" sz="1800" dirty="0"/>
              <a:t>TRNY</a:t>
            </a:r>
          </a:p>
          <a:p>
            <a:pPr marL="723900" lvl="2" indent="0">
              <a:spcAft>
                <a:spcPts val="600"/>
              </a:spcAft>
              <a:buClr>
                <a:schemeClr val="tx1"/>
              </a:buClr>
              <a:buNone/>
            </a:pPr>
            <a:r>
              <a:rPr lang="cs-CZ" altLang="cs-CZ" sz="1400" dirty="0"/>
              <a:t>Doporučené rozestupy:</a:t>
            </a:r>
          </a:p>
          <a:p>
            <a:pPr lvl="3">
              <a:spcAft>
                <a:spcPts val="600"/>
              </a:spcAft>
              <a:buClr>
                <a:schemeClr val="tx1"/>
              </a:buClr>
            </a:pPr>
            <a:r>
              <a:rPr lang="cs-CZ" altLang="cs-CZ" sz="1400" dirty="0"/>
              <a:t>vzdálenost trnu od hrany desek a spojů je 80 mm</a:t>
            </a:r>
          </a:p>
          <a:p>
            <a:pPr lvl="3">
              <a:spcAft>
                <a:spcPts val="600"/>
              </a:spcAft>
              <a:buClr>
                <a:schemeClr val="tx1"/>
              </a:buClr>
            </a:pPr>
            <a:r>
              <a:rPr lang="cs-CZ" sz="1400" dirty="0"/>
              <a:t>maximální vzdálenost mezi trny je 26</a:t>
            </a:r>
            <a:r>
              <a:rPr lang="cs-CZ" altLang="cs-CZ" sz="1400" dirty="0"/>
              <a:t>0 mm</a:t>
            </a:r>
          </a:p>
          <a:p>
            <a:pPr marL="723900" lvl="2" indent="0">
              <a:spcAft>
                <a:spcPts val="600"/>
              </a:spcAft>
              <a:buClr>
                <a:schemeClr val="tx1"/>
              </a:buClr>
              <a:buNone/>
            </a:pPr>
            <a:r>
              <a:rPr lang="cs-CZ" sz="1400" dirty="0"/>
              <a:t>Orientační počet trnů:</a:t>
            </a:r>
          </a:p>
          <a:p>
            <a:pPr lvl="3">
              <a:spcAft>
                <a:spcPts val="600"/>
              </a:spcAft>
              <a:buClr>
                <a:schemeClr val="tx1"/>
              </a:buClr>
            </a:pPr>
            <a:r>
              <a:rPr lang="cs-CZ" sz="1400" dirty="0"/>
              <a:t>18 kusů/m</a:t>
            </a:r>
            <a:r>
              <a:rPr lang="cs-CZ" sz="1400" baseline="30000" dirty="0"/>
              <a:t>2</a:t>
            </a:r>
            <a:r>
              <a:rPr lang="cs-CZ" sz="1400" dirty="0"/>
              <a:t> u vodorovného potrubí</a:t>
            </a:r>
          </a:p>
          <a:p>
            <a:pPr lvl="3">
              <a:spcAft>
                <a:spcPts val="600"/>
              </a:spcAft>
              <a:buClr>
                <a:schemeClr val="tx1"/>
              </a:buClr>
            </a:pPr>
            <a:r>
              <a:rPr lang="cs-CZ" sz="1400" dirty="0"/>
              <a:t>25 kusů/m</a:t>
            </a:r>
            <a:r>
              <a:rPr lang="cs-CZ" sz="1400" baseline="30000" dirty="0"/>
              <a:t>2</a:t>
            </a:r>
            <a:r>
              <a:rPr lang="cs-CZ" sz="1400" dirty="0"/>
              <a:t> u svislého potrubí </a:t>
            </a:r>
          </a:p>
          <a:p>
            <a:pPr marL="723900" lvl="2" indent="0">
              <a:spcAft>
                <a:spcPts val="600"/>
              </a:spcAft>
              <a:buClr>
                <a:schemeClr val="tx1"/>
              </a:buClr>
              <a:buNone/>
            </a:pPr>
            <a:r>
              <a:rPr lang="cs-CZ" sz="1400" dirty="0"/>
              <a:t>Horní deska se u vodorovného potrubí trny nekotví</a:t>
            </a:r>
          </a:p>
          <a:p>
            <a:pPr lvl="2">
              <a:spcAft>
                <a:spcPts val="600"/>
              </a:spcAft>
              <a:buClr>
                <a:schemeClr val="tx1"/>
              </a:buClr>
            </a:pPr>
            <a:endParaRPr lang="cs-CZ" altLang="cs-CZ" sz="1400" dirty="0"/>
          </a:p>
          <a:p>
            <a:pPr marL="0" indent="0">
              <a:spcAft>
                <a:spcPts val="600"/>
              </a:spcAft>
              <a:buClr>
                <a:schemeClr val="tx1"/>
              </a:buClr>
              <a:buNone/>
            </a:pPr>
            <a:r>
              <a:rPr lang="cs-CZ" altLang="cs-CZ" sz="1800" dirty="0"/>
              <a:t>POŽÁRNÍ VRUTY </a:t>
            </a:r>
          </a:p>
          <a:p>
            <a:pPr marL="723900" lvl="2" indent="0">
              <a:spcAft>
                <a:spcPts val="600"/>
              </a:spcAft>
              <a:buClr>
                <a:schemeClr val="tx1"/>
              </a:buClr>
              <a:buNone/>
            </a:pPr>
            <a:endParaRPr lang="cs-CZ" altLang="cs-CZ" sz="1400" dirty="0"/>
          </a:p>
          <a:p>
            <a:pPr marL="723900" lvl="2" indent="0">
              <a:spcAft>
                <a:spcPts val="600"/>
              </a:spcAft>
              <a:buClr>
                <a:schemeClr val="tx1"/>
              </a:buClr>
              <a:buNone/>
            </a:pPr>
            <a:r>
              <a:rPr lang="cs-CZ" altLang="cs-CZ" sz="1400" dirty="0"/>
              <a:t>Max. vzdálenost mezi vruty 260 mm</a:t>
            </a:r>
          </a:p>
          <a:p>
            <a:pPr lvl="2">
              <a:spcAft>
                <a:spcPts val="600"/>
              </a:spcAft>
              <a:buClr>
                <a:schemeClr val="tx1"/>
              </a:buClr>
            </a:pPr>
            <a:endParaRPr lang="cs-CZ" altLang="cs-CZ" sz="1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36A8F56-F72A-5A38-6E9B-D070235BF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3671888"/>
            <a:ext cx="24384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0CC14B8-8AD0-AF54-110D-31E5DCB66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7871" y="327702"/>
            <a:ext cx="3631790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F8349F26-5E5C-664C-DE1B-D08FA278EC95}"/>
              </a:ext>
            </a:extLst>
          </p:cNvPr>
          <p:cNvSpPr/>
          <p:nvPr/>
        </p:nvSpPr>
        <p:spPr>
          <a:xfrm>
            <a:off x="636694" y="1255270"/>
            <a:ext cx="298027" cy="11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93CE4D1-82D8-747C-AA2C-A8C9B5A9F893}"/>
              </a:ext>
            </a:extLst>
          </p:cNvPr>
          <p:cNvSpPr/>
          <p:nvPr/>
        </p:nvSpPr>
        <p:spPr>
          <a:xfrm>
            <a:off x="636694" y="2051593"/>
            <a:ext cx="298027" cy="11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BEFC5240-1A04-31EB-6452-F08D56248053}"/>
              </a:ext>
            </a:extLst>
          </p:cNvPr>
          <p:cNvSpPr/>
          <p:nvPr/>
        </p:nvSpPr>
        <p:spPr>
          <a:xfrm>
            <a:off x="636694" y="2847916"/>
            <a:ext cx="298027" cy="11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BBA275E-BCF4-B8F0-2056-4819E7D23DE7}"/>
              </a:ext>
            </a:extLst>
          </p:cNvPr>
          <p:cNvSpPr/>
          <p:nvPr/>
        </p:nvSpPr>
        <p:spPr>
          <a:xfrm>
            <a:off x="636694" y="3973005"/>
            <a:ext cx="298027" cy="11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259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VZT POTRUBÍ KRUHOVÉ - SPOJE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E54E1FD-5165-7B54-F681-DDE9607AA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28</a:t>
            </a:fld>
            <a:r>
              <a:rPr lang="en-US" noProof="0"/>
              <a:t> /</a:t>
            </a:r>
            <a:endParaRPr lang="en-US" noProof="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8A43FFA-6A0C-E0AD-52FB-4018883D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921404"/>
            <a:ext cx="4338638" cy="1198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8DC2416-1D24-2686-FB37-61F8C0DEAC66}"/>
              </a:ext>
            </a:extLst>
          </p:cNvPr>
          <p:cNvSpPr txBox="1"/>
          <p:nvPr/>
        </p:nvSpPr>
        <p:spPr>
          <a:xfrm>
            <a:off x="311261" y="1524255"/>
            <a:ext cx="813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40000"/>
              </a:spcBef>
              <a:buSzPct val="130000"/>
            </a:pPr>
            <a:r>
              <a:rPr lang="cs-CZ" sz="1600" dirty="0">
                <a:solidFill>
                  <a:srgbClr val="000000"/>
                </a:solidFill>
              </a:rPr>
              <a:t>Vsuvka k potrubí připevněna </a:t>
            </a:r>
            <a:r>
              <a:rPr lang="cs-CZ" sz="1600" dirty="0" err="1">
                <a:solidFill>
                  <a:srgbClr val="000000"/>
                </a:solidFill>
              </a:rPr>
              <a:t>samovrtnými</a:t>
            </a:r>
            <a:r>
              <a:rPr lang="cs-CZ" sz="1600" dirty="0">
                <a:solidFill>
                  <a:srgbClr val="000000"/>
                </a:solidFill>
              </a:rPr>
              <a:t> vruty po </a:t>
            </a:r>
            <a:r>
              <a:rPr lang="cs-CZ" sz="1600" dirty="0" err="1">
                <a:solidFill>
                  <a:srgbClr val="000000"/>
                </a:solidFill>
              </a:rPr>
              <a:t>vzd</a:t>
            </a:r>
            <a:r>
              <a:rPr lang="cs-CZ" sz="1600" dirty="0">
                <a:solidFill>
                  <a:srgbClr val="000000"/>
                </a:solidFill>
              </a:rPr>
              <a:t>. cca 150 mm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9" descr="CIMG6629">
            <a:extLst>
              <a:ext uri="{FF2B5EF4-FFF2-40B4-BE49-F238E27FC236}">
                <a16:creationId xmlns:a16="http://schemas.microsoft.com/office/drawing/2014/main" id="{981841DC-22F6-4483-129A-D62E955E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3" t="19876" r="9145" b="24263"/>
          <a:stretch>
            <a:fillRect/>
          </a:stretch>
        </p:blipFill>
        <p:spPr bwMode="auto">
          <a:xfrm>
            <a:off x="6299281" y="2130660"/>
            <a:ext cx="1590849" cy="2490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D50F1CB-AEE6-2894-EB91-F49D682FE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0" b="-137"/>
          <a:stretch>
            <a:fillRect/>
          </a:stretch>
        </p:blipFill>
        <p:spPr bwMode="auto">
          <a:xfrm>
            <a:off x="1176861" y="3064043"/>
            <a:ext cx="1083791" cy="144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6ABCFF3-AFE9-EB8E-01BC-17CD2AC6C851}"/>
              </a:ext>
            </a:extLst>
          </p:cNvPr>
          <p:cNvGrpSpPr/>
          <p:nvPr/>
        </p:nvGrpSpPr>
        <p:grpSpPr>
          <a:xfrm>
            <a:off x="1308021" y="3582643"/>
            <a:ext cx="1367282" cy="590817"/>
            <a:chOff x="1012825" y="5175250"/>
            <a:chExt cx="1730375" cy="747713"/>
          </a:xfrm>
        </p:grpSpPr>
        <p:sp>
          <p:nvSpPr>
            <p:cNvPr id="13" name="Line 5">
              <a:extLst>
                <a:ext uri="{FF2B5EF4-FFF2-40B4-BE49-F238E27FC236}">
                  <a16:creationId xmlns:a16="http://schemas.microsoft.com/office/drawing/2014/main" id="{D0D00EDD-6948-24A5-D68D-C505FDA873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98625" y="5175250"/>
              <a:ext cx="1044575" cy="74771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BE68F8FD-BCAF-7593-B45C-259AE39B5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12825" y="5378450"/>
              <a:ext cx="1720850" cy="54451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60738C-E80C-522C-1BB7-4D7E36A6E14B}"/>
              </a:ext>
            </a:extLst>
          </p:cNvPr>
          <p:cNvSpPr txBox="1"/>
          <p:nvPr/>
        </p:nvSpPr>
        <p:spPr>
          <a:xfrm>
            <a:off x="2304064" y="4027523"/>
            <a:ext cx="813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40000"/>
              </a:spcBef>
              <a:buSzPct val="130000"/>
            </a:pPr>
            <a:r>
              <a:rPr lang="cs-CZ" sz="1600" dirty="0">
                <a:solidFill>
                  <a:srgbClr val="000000"/>
                </a:solidFill>
              </a:rPr>
              <a:t>Keramická těsnící páska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42080D05-CFF5-427A-4B64-44009BCD3BA7}"/>
              </a:ext>
            </a:extLst>
          </p:cNvPr>
          <p:cNvGrpSpPr/>
          <p:nvPr/>
        </p:nvGrpSpPr>
        <p:grpSpPr>
          <a:xfrm>
            <a:off x="5515499" y="1862809"/>
            <a:ext cx="1711728" cy="1725612"/>
            <a:chOff x="6246410" y="2970213"/>
            <a:chExt cx="1711728" cy="1725612"/>
          </a:xfrm>
        </p:grpSpPr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8EA6DFCF-FC1E-3301-76AC-D4DE602CB6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6410" y="2970213"/>
              <a:ext cx="1711728" cy="55880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4600DD6A-7852-BDF9-EF17-0E2FFBA757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6410" y="2970213"/>
              <a:ext cx="1584728" cy="103028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4BE7EBE6-2014-2824-BB1F-E1838A688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6410" y="2970213"/>
              <a:ext cx="1464077" cy="172561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76AE8EEA-7E66-4AEE-4628-BE314F8BD58C}"/>
              </a:ext>
            </a:extLst>
          </p:cNvPr>
          <p:cNvSpPr txBox="1">
            <a:spLocks/>
          </p:cNvSpPr>
          <p:nvPr/>
        </p:nvSpPr>
        <p:spPr>
          <a:xfrm>
            <a:off x="311261" y="804419"/>
            <a:ext cx="8513706" cy="608745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40000"/>
              </a:spcBef>
              <a:buSzPct val="130000"/>
              <a:buNone/>
            </a:pPr>
            <a:r>
              <a:rPr lang="cs-CZ" sz="1600" dirty="0"/>
              <a:t>Segmenty potrubí se spojují vsuvkami, na jejichž koncích je gumové těsnění z EPDM a uvnitř keramická páska 20 x 3 mm</a:t>
            </a:r>
          </a:p>
        </p:txBody>
      </p:sp>
    </p:spTree>
    <p:extLst>
      <p:ext uri="{BB962C8B-B14F-4D97-AF65-F5344CB8AC3E}">
        <p14:creationId xmlns:p14="http://schemas.microsoft.com/office/powerpoint/2010/main" val="1398706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VZT POTRUBÍ KRUHOVÉ MALÉHO PRŮMĚRU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E54E1FD-5165-7B54-F681-DDE9607AA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29</a:t>
            </a:fld>
            <a:r>
              <a:rPr lang="en-US" noProof="0"/>
              <a:t> /</a:t>
            </a:r>
            <a:endParaRPr lang="en-US" noProof="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277393-69E3-19CF-EA74-04AF8D8C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648" y="1147664"/>
            <a:ext cx="4338638" cy="1198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0" name="Titre 15">
            <a:extLst>
              <a:ext uri="{FF2B5EF4-FFF2-40B4-BE49-F238E27FC236}">
                <a16:creationId xmlns:a16="http://schemas.microsoft.com/office/drawing/2014/main" id="{EBF4D8EE-A4F0-3672-6DA4-B8A08228D601}"/>
              </a:ext>
            </a:extLst>
          </p:cNvPr>
          <p:cNvSpPr txBox="1">
            <a:spLocks/>
          </p:cNvSpPr>
          <p:nvPr/>
        </p:nvSpPr>
        <p:spPr>
          <a:xfrm>
            <a:off x="359999" y="648359"/>
            <a:ext cx="8074189" cy="470642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2000" b="1" kern="1200" cap="all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2" defTabSz="914400">
              <a:lnSpc>
                <a:spcPct val="114000"/>
              </a:lnSpc>
              <a:spcBef>
                <a:spcPts val="300"/>
              </a:spcBef>
            </a:pPr>
            <a:r>
              <a:rPr lang="cs-CZ" altLang="cs-CZ" sz="1400" kern="0" dirty="0">
                <a:latin typeface="+mn-lt"/>
              </a:rPr>
              <a:t>Rozměr potrubí max. Ø 250 mm</a:t>
            </a:r>
            <a:br>
              <a:rPr lang="cs-CZ" altLang="cs-CZ" sz="1400" kern="0" dirty="0">
                <a:latin typeface="+mn-lt"/>
              </a:rPr>
            </a:br>
            <a:r>
              <a:rPr lang="cs-CZ" altLang="cs-CZ" sz="1400" kern="0" dirty="0">
                <a:latin typeface="+mn-lt"/>
              </a:rPr>
              <a:t>Min. tloušťka plechu potrubí </a:t>
            </a:r>
            <a:r>
              <a:rPr lang="cs-CZ" altLang="cs-CZ" sz="1400" b="1" u="sng" kern="0" dirty="0">
                <a:latin typeface="+mn-lt"/>
              </a:rPr>
              <a:t>0,4 mm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A14EC048-2AAF-046C-02E9-4F22C48E7183}"/>
              </a:ext>
            </a:extLst>
          </p:cNvPr>
          <p:cNvSpPr txBox="1">
            <a:spLocks/>
          </p:cNvSpPr>
          <p:nvPr/>
        </p:nvSpPr>
        <p:spPr>
          <a:xfrm>
            <a:off x="311261" y="2341400"/>
            <a:ext cx="8513706" cy="526238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40000"/>
              </a:spcBef>
              <a:buSzPct val="130000"/>
              <a:buNone/>
            </a:pPr>
            <a:r>
              <a:rPr lang="cs-CZ" sz="1400" dirty="0">
                <a:solidFill>
                  <a:srgbClr val="000000"/>
                </a:solidFill>
              </a:rPr>
              <a:t>Segmenty potrubí se spojují vsuvkami, na jejichž koncích je gumové těsnění z EPDM a uvnitř keramická páska 9 x 3 mm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A82DB74-6D8A-EBC7-C4C1-1B7F77E06FDC}"/>
              </a:ext>
            </a:extLst>
          </p:cNvPr>
          <p:cNvSpPr txBox="1"/>
          <p:nvPr/>
        </p:nvSpPr>
        <p:spPr>
          <a:xfrm>
            <a:off x="311261" y="2829219"/>
            <a:ext cx="8134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40000"/>
              </a:spcBef>
              <a:buSzPct val="130000"/>
            </a:pPr>
            <a:r>
              <a:rPr lang="cs-CZ" sz="1400" dirty="0">
                <a:solidFill>
                  <a:srgbClr val="000000"/>
                </a:solidFill>
              </a:rPr>
              <a:t>Vsuvka k potrubí připevněna </a:t>
            </a:r>
            <a:r>
              <a:rPr lang="cs-CZ" sz="1400" dirty="0" err="1">
                <a:solidFill>
                  <a:srgbClr val="000000"/>
                </a:solidFill>
              </a:rPr>
              <a:t>samovrtnými</a:t>
            </a:r>
            <a:r>
              <a:rPr lang="cs-CZ" sz="1400" dirty="0">
                <a:solidFill>
                  <a:srgbClr val="000000"/>
                </a:solidFill>
              </a:rPr>
              <a:t> vruty po </a:t>
            </a:r>
            <a:r>
              <a:rPr lang="cs-CZ" sz="1400" dirty="0" err="1">
                <a:solidFill>
                  <a:srgbClr val="000000"/>
                </a:solidFill>
              </a:rPr>
              <a:t>vzd</a:t>
            </a:r>
            <a:r>
              <a:rPr lang="cs-CZ" sz="1400" dirty="0">
                <a:solidFill>
                  <a:srgbClr val="000000"/>
                </a:solidFill>
              </a:rPr>
              <a:t>. cca 100 mm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BB830B1D-3035-E4C3-7E07-A671F5E3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0" b="-137"/>
          <a:stretch>
            <a:fillRect/>
          </a:stretch>
        </p:blipFill>
        <p:spPr bwMode="auto">
          <a:xfrm>
            <a:off x="1176861" y="3303199"/>
            <a:ext cx="1083791" cy="1445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2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AA19374C-9398-DCD6-E9D6-C54ED66E2E62}"/>
              </a:ext>
            </a:extLst>
          </p:cNvPr>
          <p:cNvGrpSpPr/>
          <p:nvPr/>
        </p:nvGrpSpPr>
        <p:grpSpPr>
          <a:xfrm>
            <a:off x="1308021" y="3821799"/>
            <a:ext cx="1367282" cy="590817"/>
            <a:chOff x="1012825" y="5175250"/>
            <a:chExt cx="1730375" cy="747713"/>
          </a:xfrm>
        </p:grpSpPr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ABE2F05A-D5BF-1982-C7D6-FCE2E22B06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98625" y="5175250"/>
              <a:ext cx="1044575" cy="74771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Line 6">
              <a:extLst>
                <a:ext uri="{FF2B5EF4-FFF2-40B4-BE49-F238E27FC236}">
                  <a16:creationId xmlns:a16="http://schemas.microsoft.com/office/drawing/2014/main" id="{D3427D2D-A3FD-E83D-044F-72C0A75CF8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12825" y="5378450"/>
              <a:ext cx="1720850" cy="54451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39AAD6E-1C2B-61CB-270B-AD242B8D7F04}"/>
              </a:ext>
            </a:extLst>
          </p:cNvPr>
          <p:cNvSpPr txBox="1"/>
          <p:nvPr/>
        </p:nvSpPr>
        <p:spPr>
          <a:xfrm>
            <a:off x="2322650" y="4269244"/>
            <a:ext cx="8134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40000"/>
              </a:spcBef>
              <a:buSzPct val="130000"/>
            </a:pPr>
            <a:r>
              <a:rPr lang="cs-CZ" sz="1400" dirty="0">
                <a:solidFill>
                  <a:srgbClr val="000000"/>
                </a:solidFill>
              </a:rPr>
              <a:t>Keramická těsnící páska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EA23921-29E1-102A-1874-AE12A7ECF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38" y="2642368"/>
            <a:ext cx="3253076" cy="1770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sx="1000" sy="1000" algn="ctr" rotWithShape="0">
              <a:schemeClr val="bg2"/>
            </a:outerShdw>
            <a:reflection blurRad="12700" stA="380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00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84AB33B-5582-7E3C-4D68-46582131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44" y="123746"/>
            <a:ext cx="7973764" cy="307777"/>
          </a:xfrm>
        </p:spPr>
        <p:txBody>
          <a:bodyPr/>
          <a:lstStyle/>
          <a:p>
            <a:r>
              <a:rPr lang="cs-CZ" dirty="0"/>
              <a:t>TECHNICKÁ DOKUMENTACE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06FFDD-8BDE-ACA3-F86B-52C3F5FAD45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Izolační systémy pro požárně odolná VZT potrubí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C11DE7-625A-C4E9-DB9A-103A9268297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3</a:t>
            </a:fld>
            <a:r>
              <a:rPr lang="en-US" noProof="0"/>
              <a:t> /</a:t>
            </a:r>
            <a:endParaRPr lang="en-US" noProof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5" y="545232"/>
            <a:ext cx="3495943" cy="459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63" y="137846"/>
            <a:ext cx="2860663" cy="416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368" y="829052"/>
            <a:ext cx="3013144" cy="422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163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POTRUBÍ PRO ODVOD KOUŘE A TEPLA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E54E1FD-5165-7B54-F681-DDE9607AA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30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5" name="Espace réservé du texte 17">
            <a:extLst>
              <a:ext uri="{FF2B5EF4-FFF2-40B4-BE49-F238E27FC236}">
                <a16:creationId xmlns:a16="http://schemas.microsoft.com/office/drawing/2014/main" id="{5D1FA998-17E8-5B4E-C273-FB3B6E6D2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999" y="619742"/>
            <a:ext cx="8074190" cy="28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sz="1400" kern="0" dirty="0"/>
              <a:t>EI 60 S 500 </a:t>
            </a:r>
            <a:r>
              <a:rPr lang="cs-CZ" sz="1400" kern="0" dirty="0" err="1"/>
              <a:t>multi</a:t>
            </a:r>
            <a:endParaRPr lang="sv-SE" sz="1400" i="1" dirty="0"/>
          </a:p>
        </p:txBody>
      </p:sp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22AA4B8C-FAA9-1E6B-086C-B3BF6EEB3A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34175" y="2828925"/>
            <a:ext cx="2238375" cy="1504950"/>
          </a:xfrm>
        </p:spPr>
        <p:txBody>
          <a:bodyPr/>
          <a:lstStyle/>
          <a:p>
            <a:pPr marL="0" lvl="2" indent="0">
              <a:buNone/>
            </a:pPr>
            <a:r>
              <a:rPr lang="cs-CZ" sz="1200" dirty="0"/>
              <a:t>Výztuhy se skládají ze závitové tyče o průměru     8 mm, která je uvnitř 3/8” ocelové trubky (DN 10). Výztuhy jsou v místě styku s potrubím opatřeny 4 podložkami M70 tloušťky 1 mm a 2 maticemi M8.</a:t>
            </a:r>
          </a:p>
          <a:p>
            <a:pPr marL="0" lvl="2" indent="0"/>
            <a:endParaRPr lang="pt-BR" sz="1300" dirty="0"/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751B7C96-B7A7-058F-54F7-EC8A6EC508E3}"/>
              </a:ext>
            </a:extLst>
          </p:cNvPr>
          <p:cNvSpPr txBox="1">
            <a:spLocks/>
          </p:cNvSpPr>
          <p:nvPr/>
        </p:nvSpPr>
        <p:spPr>
          <a:xfrm>
            <a:off x="0" y="846376"/>
            <a:ext cx="7980603" cy="885825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58775" lvl="1" indent="0">
              <a:buNone/>
            </a:pPr>
            <a:r>
              <a:rPr lang="cs-CZ" sz="1200" dirty="0"/>
              <a:t>Pokud je šířka potrubí větší než 500 mm, musí být opatřena jednou svislou výztuhou na každého 0,3 m</a:t>
            </a:r>
            <a:r>
              <a:rPr lang="cs-CZ" sz="1200" baseline="30000" dirty="0"/>
              <a:t>2</a:t>
            </a:r>
            <a:r>
              <a:rPr lang="cs-CZ" sz="1200" dirty="0"/>
              <a:t> plochy příslušné strany vzduchovodu</a:t>
            </a:r>
          </a:p>
          <a:p>
            <a:pPr lvl="2"/>
            <a:r>
              <a:rPr lang="cs-CZ" sz="1200" dirty="0"/>
              <a:t>Příklad: standardní segment délky 1,5 m a šířky 1 m a výšky 0,5 m bude mít 5 výztuh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C9C168-7D92-67D2-4E5C-0EF9150DE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719816"/>
            <a:ext cx="2028825" cy="2595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3A2A525-6DAD-28FC-B60A-D7AE19D20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363" y="1648601"/>
            <a:ext cx="4319587" cy="3051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1747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CC9402F-9C05-42E4-8858-F0EFF8014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220" y="2293051"/>
            <a:ext cx="3229311" cy="307777"/>
          </a:xfrm>
        </p:spPr>
        <p:txBody>
          <a:bodyPr/>
          <a:lstStyle/>
          <a:p>
            <a:r>
              <a:rPr lang="cs-CZ" dirty="0"/>
              <a:t>Děkuji za pozornost</a:t>
            </a:r>
            <a:endParaRPr lang="en-US" noProof="0" dirty="0"/>
          </a:p>
        </p:txBody>
      </p:sp>
      <p:pic>
        <p:nvPicPr>
          <p:cNvPr id="8" name="new-logo SG">
            <a:extLst>
              <a:ext uri="{FF2B5EF4-FFF2-40B4-BE49-F238E27FC236}">
                <a16:creationId xmlns:a16="http://schemas.microsoft.com/office/drawing/2014/main" id="{7789DA96-3377-4CED-BDC5-2B55FE62D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56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 – VZDUCHOTECHNIKA (VZT) - POTRUBÍ</a:t>
            </a:r>
          </a:p>
        </p:txBody>
      </p:sp>
      <p:sp>
        <p:nvSpPr>
          <p:cNvPr id="2" name="Nadpis 6">
            <a:extLst>
              <a:ext uri="{FF2B5EF4-FFF2-40B4-BE49-F238E27FC236}">
                <a16:creationId xmlns:a16="http://schemas.microsoft.com/office/drawing/2014/main" id="{9ED0AF21-B7FE-D9D6-3551-5AEB30084592}"/>
              </a:ext>
            </a:extLst>
          </p:cNvPr>
          <p:cNvSpPr txBox="1">
            <a:spLocks/>
          </p:cNvSpPr>
          <p:nvPr/>
        </p:nvSpPr>
        <p:spPr bwMode="auto">
          <a:xfrm>
            <a:off x="1778124" y="671839"/>
            <a:ext cx="1742332" cy="36559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buNone/>
            </a:pPr>
            <a:r>
              <a:rPr lang="cs-CZ" sz="1600" b="1" dirty="0"/>
              <a:t>aktivní ochrana</a:t>
            </a:r>
            <a:endParaRPr lang="cs-CZ" sz="1600" dirty="0"/>
          </a:p>
        </p:txBody>
      </p:sp>
      <p:sp>
        <p:nvSpPr>
          <p:cNvPr id="3" name="Nadpis 6">
            <a:extLst>
              <a:ext uri="{FF2B5EF4-FFF2-40B4-BE49-F238E27FC236}">
                <a16:creationId xmlns:a16="http://schemas.microsoft.com/office/drawing/2014/main" id="{4208041F-050A-9612-3DBF-CB6D049259F3}"/>
              </a:ext>
            </a:extLst>
          </p:cNvPr>
          <p:cNvSpPr txBox="1">
            <a:spLocks/>
          </p:cNvSpPr>
          <p:nvPr/>
        </p:nvSpPr>
        <p:spPr bwMode="auto">
          <a:xfrm>
            <a:off x="5440665" y="671839"/>
            <a:ext cx="1742332" cy="38629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buNone/>
            </a:pPr>
            <a:r>
              <a:rPr lang="cs-CZ" sz="1600" b="1" dirty="0"/>
              <a:t>pasivní ochrana</a:t>
            </a:r>
            <a:endParaRPr lang="cs-CZ" sz="1600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85EF8CA-DB3F-B190-FEC0-A7DD527E1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275" y="1073789"/>
            <a:ext cx="7600112" cy="361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68A67A-B9B3-4F49-1237-8F5DCF8C9B5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4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9258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615553"/>
          </a:xfrm>
        </p:spPr>
        <p:txBody>
          <a:bodyPr/>
          <a:lstStyle/>
          <a:p>
            <a:r>
              <a:rPr lang="cs-CZ" dirty="0"/>
              <a:t>ČSN EN 1366-1</a:t>
            </a:r>
            <a:br>
              <a:rPr lang="cs-CZ" dirty="0"/>
            </a:br>
            <a:r>
              <a:rPr lang="cs-CZ" dirty="0"/>
              <a:t>Požární scénáře</a:t>
            </a: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23ECB04C-9FE6-FEC1-8CAC-28B7046F2B26}"/>
              </a:ext>
            </a:extLst>
          </p:cNvPr>
          <p:cNvGrpSpPr>
            <a:grpSpLocks/>
          </p:cNvGrpSpPr>
          <p:nvPr/>
        </p:nvGrpSpPr>
        <p:grpSpPr bwMode="auto">
          <a:xfrm>
            <a:off x="6603206" y="247650"/>
            <a:ext cx="1197769" cy="2047875"/>
            <a:chOff x="4649" y="799"/>
            <a:chExt cx="864" cy="1657"/>
          </a:xfrm>
        </p:grpSpPr>
        <p:sp>
          <p:nvSpPr>
            <p:cNvPr id="8" name="Rectangle 13" descr="Sand">
              <a:extLst>
                <a:ext uri="{FF2B5EF4-FFF2-40B4-BE49-F238E27FC236}">
                  <a16:creationId xmlns:a16="http://schemas.microsoft.com/office/drawing/2014/main" id="{711B67C8-2060-AED8-279A-3ADC1DD978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043" y="1069"/>
              <a:ext cx="76" cy="86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9" name="Rectangle 14" descr="Sand">
              <a:extLst>
                <a:ext uri="{FF2B5EF4-FFF2-40B4-BE49-F238E27FC236}">
                  <a16:creationId xmlns:a16="http://schemas.microsoft.com/office/drawing/2014/main" id="{05047220-D21B-B96B-D62E-884F6849AA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68" y="1920"/>
              <a:ext cx="841" cy="79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10" name="Rectangle 15" descr="Sand">
              <a:extLst>
                <a:ext uri="{FF2B5EF4-FFF2-40B4-BE49-F238E27FC236}">
                  <a16:creationId xmlns:a16="http://schemas.microsoft.com/office/drawing/2014/main" id="{4403746B-2A44-3327-C9B1-C9399E87AB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043" y="1986"/>
              <a:ext cx="76" cy="86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11" name="Rectangle 16" descr="Sand">
              <a:extLst>
                <a:ext uri="{FF2B5EF4-FFF2-40B4-BE49-F238E27FC236}">
                  <a16:creationId xmlns:a16="http://schemas.microsoft.com/office/drawing/2014/main" id="{45297F5C-DD0C-3474-1FF8-910951017B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053" y="1920"/>
              <a:ext cx="841" cy="79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pic>
          <p:nvPicPr>
            <p:cNvPr id="12" name="Picture 17" descr="Flammor liten">
              <a:extLst>
                <a:ext uri="{FF2B5EF4-FFF2-40B4-BE49-F238E27FC236}">
                  <a16:creationId xmlns:a16="http://schemas.microsoft.com/office/drawing/2014/main" id="{5EBC968C-AE64-C8B1-A7B8-BA0D69339A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" y="1543"/>
              <a:ext cx="703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8" descr="Weißer Marmor">
              <a:extLst>
                <a:ext uri="{FF2B5EF4-FFF2-40B4-BE49-F238E27FC236}">
                  <a16:creationId xmlns:a16="http://schemas.microsoft.com/office/drawing/2014/main" id="{AA813AD0-A6D9-CE20-AB17-EB82E374FD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379" y="1429"/>
              <a:ext cx="1384" cy="124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535E51F6-D373-B97D-F8FF-939407FB195E}"/>
              </a:ext>
            </a:extLst>
          </p:cNvPr>
          <p:cNvGrpSpPr>
            <a:grpSpLocks/>
          </p:cNvGrpSpPr>
          <p:nvPr/>
        </p:nvGrpSpPr>
        <p:grpSpPr bwMode="auto">
          <a:xfrm>
            <a:off x="6610350" y="2533650"/>
            <a:ext cx="1249362" cy="2151784"/>
            <a:chOff x="3787" y="2115"/>
            <a:chExt cx="864" cy="1656"/>
          </a:xfrm>
        </p:grpSpPr>
        <p:sp>
          <p:nvSpPr>
            <p:cNvPr id="15" name="Rectangle 20" descr="Sand">
              <a:extLst>
                <a:ext uri="{FF2B5EF4-FFF2-40B4-BE49-F238E27FC236}">
                  <a16:creationId xmlns:a16="http://schemas.microsoft.com/office/drawing/2014/main" id="{1B63891B-5041-04AE-83ED-2A8ABBA3BE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181" y="2385"/>
              <a:ext cx="76" cy="86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16" name="Rectangle 21" descr="Sand">
              <a:extLst>
                <a:ext uri="{FF2B5EF4-FFF2-40B4-BE49-F238E27FC236}">
                  <a16:creationId xmlns:a16="http://schemas.microsoft.com/office/drawing/2014/main" id="{1EBC41EB-1CBC-57F3-5116-410DEDCA3E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407" y="3235"/>
              <a:ext cx="840" cy="79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17" name="Rectangle 22" descr="Sand">
              <a:extLst>
                <a:ext uri="{FF2B5EF4-FFF2-40B4-BE49-F238E27FC236}">
                  <a16:creationId xmlns:a16="http://schemas.microsoft.com/office/drawing/2014/main" id="{049AE984-4F4B-9D2F-D2FC-777EB26A69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181" y="3301"/>
              <a:ext cx="76" cy="86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18" name="Rectangle 23" descr="Sand">
              <a:extLst>
                <a:ext uri="{FF2B5EF4-FFF2-40B4-BE49-F238E27FC236}">
                  <a16:creationId xmlns:a16="http://schemas.microsoft.com/office/drawing/2014/main" id="{20B06467-C17B-AAB3-4CF2-754AF74D43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192" y="3235"/>
              <a:ext cx="840" cy="79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pic>
          <p:nvPicPr>
            <p:cNvPr id="19" name="Picture 24" descr="Flammor liten">
              <a:extLst>
                <a:ext uri="{FF2B5EF4-FFF2-40B4-BE49-F238E27FC236}">
                  <a16:creationId xmlns:a16="http://schemas.microsoft.com/office/drawing/2014/main" id="{E19A6AE1-45FE-D381-0E4A-51DA7E7A3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" y="2850"/>
              <a:ext cx="712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25">
              <a:extLst>
                <a:ext uri="{FF2B5EF4-FFF2-40B4-BE49-F238E27FC236}">
                  <a16:creationId xmlns:a16="http://schemas.microsoft.com/office/drawing/2014/main" id="{E5C29846-68EA-8442-4072-FA8723E7D787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499" y="2763"/>
              <a:ext cx="1440" cy="144"/>
              <a:chOff x="3937" y="9697"/>
              <a:chExt cx="3600" cy="1080"/>
            </a:xfrm>
          </p:grpSpPr>
          <p:sp>
            <p:nvSpPr>
              <p:cNvPr id="21" name="Rectangle 26" descr="Weißer Marmor">
                <a:extLst>
                  <a:ext uri="{FF2B5EF4-FFF2-40B4-BE49-F238E27FC236}">
                    <a16:creationId xmlns:a16="http://schemas.microsoft.com/office/drawing/2014/main" id="{33C2EBF0-3904-41BE-2567-0274632F1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" y="9697"/>
                <a:ext cx="3600" cy="1080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  <p:sp>
            <p:nvSpPr>
              <p:cNvPr id="22" name="Rectangle 27" descr="Flammor liten">
                <a:extLst>
                  <a:ext uri="{FF2B5EF4-FFF2-40B4-BE49-F238E27FC236}">
                    <a16:creationId xmlns:a16="http://schemas.microsoft.com/office/drawing/2014/main" id="{C712091E-D379-17BF-69C7-B18FF90CE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" y="9877"/>
                <a:ext cx="3600" cy="720"/>
              </a:xfrm>
              <a:prstGeom prst="rect">
                <a:avLst/>
              </a:prstGeom>
              <a:blipFill dpi="0" rotWithShape="0">
                <a:blip r:embed="rId4"/>
                <a:srcRect/>
                <a:stretch>
                  <a:fillRect/>
                </a:stretch>
              </a:blip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23" name="Skupina 102">
            <a:extLst>
              <a:ext uri="{FF2B5EF4-FFF2-40B4-BE49-F238E27FC236}">
                <a16:creationId xmlns:a16="http://schemas.microsoft.com/office/drawing/2014/main" id="{A95B611E-5003-32FA-18BF-AA0385BF35F1}"/>
              </a:ext>
            </a:extLst>
          </p:cNvPr>
          <p:cNvGrpSpPr/>
          <p:nvPr/>
        </p:nvGrpSpPr>
        <p:grpSpPr>
          <a:xfrm>
            <a:off x="330200" y="971550"/>
            <a:ext cx="2241550" cy="1266825"/>
            <a:chOff x="2730500" y="2060575"/>
            <a:chExt cx="2886075" cy="1552575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7FCC1898-47DA-71A2-21F1-5BCD5808562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397250" y="1393825"/>
              <a:ext cx="1552575" cy="2886075"/>
              <a:chOff x="7357" y="516"/>
              <a:chExt cx="2160" cy="4141"/>
            </a:xfrm>
          </p:grpSpPr>
          <p:grpSp>
            <p:nvGrpSpPr>
              <p:cNvPr id="26" name="Group 5">
                <a:extLst>
                  <a:ext uri="{FF2B5EF4-FFF2-40B4-BE49-F238E27FC236}">
                    <a16:creationId xmlns:a16="http://schemas.microsoft.com/office/drawing/2014/main" id="{4F3EA74A-0019-F701-F7B1-36D8ACB120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57" y="2176"/>
                <a:ext cx="2160" cy="2481"/>
                <a:chOff x="7357" y="2176"/>
                <a:chExt cx="1980" cy="2340"/>
              </a:xfrm>
            </p:grpSpPr>
            <p:sp>
              <p:nvSpPr>
                <p:cNvPr id="28" name="Rectangle 6" descr="Sand">
                  <a:extLst>
                    <a:ext uri="{FF2B5EF4-FFF2-40B4-BE49-F238E27FC236}">
                      <a16:creationId xmlns:a16="http://schemas.microsoft.com/office/drawing/2014/main" id="{92AB0B6B-EF24-11DD-061F-61AD51FE9F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257" y="1276"/>
                  <a:ext cx="180" cy="19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9" name="Rectangle 7" descr="Sand">
                  <a:extLst>
                    <a:ext uri="{FF2B5EF4-FFF2-40B4-BE49-F238E27FC236}">
                      <a16:creationId xmlns:a16="http://schemas.microsoft.com/office/drawing/2014/main" id="{DB160BFA-9D2B-5345-2029-0447D26E1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457" y="3256"/>
                  <a:ext cx="1980" cy="1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0" name="Rectangle 8" descr="Sand">
                  <a:extLst>
                    <a:ext uri="{FF2B5EF4-FFF2-40B4-BE49-F238E27FC236}">
                      <a16:creationId xmlns:a16="http://schemas.microsoft.com/office/drawing/2014/main" id="{C46277EC-03FF-E6D9-A40B-9972D53BE6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257" y="3436"/>
                  <a:ext cx="180" cy="19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1" name="Rectangle 9" descr="Sand">
                  <a:extLst>
                    <a:ext uri="{FF2B5EF4-FFF2-40B4-BE49-F238E27FC236}">
                      <a16:creationId xmlns:a16="http://schemas.microsoft.com/office/drawing/2014/main" id="{07A2F2A7-B04B-9BA2-ADD1-D6A645DFE0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257" y="3256"/>
                  <a:ext cx="1980" cy="1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pic>
              <p:nvPicPr>
                <p:cNvPr id="32" name="Picture 10" descr="Flammor liten">
                  <a:extLst>
                    <a:ext uri="{FF2B5EF4-FFF2-40B4-BE49-F238E27FC236}">
                      <a16:creationId xmlns:a16="http://schemas.microsoft.com/office/drawing/2014/main" id="{8C49BF68-F259-7AAE-7833-0FD45B839D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7357" y="2536"/>
                  <a:ext cx="1980" cy="1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7" name="Rectangle 11" descr="Weißer Marmor">
                <a:extLst>
                  <a:ext uri="{FF2B5EF4-FFF2-40B4-BE49-F238E27FC236}">
                    <a16:creationId xmlns:a16="http://schemas.microsoft.com/office/drawing/2014/main" id="{28C0134F-C9CD-D743-EE6D-5F82970F7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6683" y="2090"/>
                <a:ext cx="3459" cy="311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cs-CZ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25" name="Line 41">
              <a:extLst>
                <a:ext uri="{FF2B5EF4-FFF2-40B4-BE49-F238E27FC236}">
                  <a16:creationId xmlns:a16="http://schemas.microsoft.com/office/drawing/2014/main" id="{B019A7CC-4AE5-65F6-7CCC-54BFB0488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0625" y="2809875"/>
              <a:ext cx="542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grpSp>
        <p:nvGrpSpPr>
          <p:cNvPr id="33" name="Group 43">
            <a:extLst>
              <a:ext uri="{FF2B5EF4-FFF2-40B4-BE49-F238E27FC236}">
                <a16:creationId xmlns:a16="http://schemas.microsoft.com/office/drawing/2014/main" id="{315EF653-F12A-5AC1-0A80-BCD5B0DDB3FC}"/>
              </a:ext>
            </a:extLst>
          </p:cNvPr>
          <p:cNvGrpSpPr>
            <a:grpSpLocks/>
          </p:cNvGrpSpPr>
          <p:nvPr/>
        </p:nvGrpSpPr>
        <p:grpSpPr bwMode="auto">
          <a:xfrm>
            <a:off x="2628899" y="1434084"/>
            <a:ext cx="276225" cy="276225"/>
            <a:chOff x="3636" y="1686"/>
            <a:chExt cx="174" cy="174"/>
          </a:xfrm>
        </p:grpSpPr>
        <p:sp>
          <p:nvSpPr>
            <p:cNvPr id="34" name="Oval 44">
              <a:extLst>
                <a:ext uri="{FF2B5EF4-FFF2-40B4-BE49-F238E27FC236}">
                  <a16:creationId xmlns:a16="http://schemas.microsoft.com/office/drawing/2014/main" id="{6456E8C8-23C7-5D0A-D28F-4083C9F0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1686"/>
              <a:ext cx="174" cy="17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35" name="Line 45">
              <a:extLst>
                <a:ext uri="{FF2B5EF4-FFF2-40B4-BE49-F238E27FC236}">
                  <a16:creationId xmlns:a16="http://schemas.microsoft.com/office/drawing/2014/main" id="{E5FA201C-116A-4EBD-7105-07B6B59CE5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1702"/>
              <a:ext cx="140" cy="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36" name="Line 46">
              <a:extLst>
                <a:ext uri="{FF2B5EF4-FFF2-40B4-BE49-F238E27FC236}">
                  <a16:creationId xmlns:a16="http://schemas.microsoft.com/office/drawing/2014/main" id="{31ECF961-D235-5594-52C8-59354BA78A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0" y="1786"/>
              <a:ext cx="140" cy="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37" name="Line 47">
              <a:extLst>
                <a:ext uri="{FF2B5EF4-FFF2-40B4-BE49-F238E27FC236}">
                  <a16:creationId xmlns:a16="http://schemas.microsoft.com/office/drawing/2014/main" id="{BEB885B4-790C-6234-B9F0-991B998CA4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4" y="1702"/>
              <a:ext cx="4" cy="1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grpSp>
        <p:nvGrpSpPr>
          <p:cNvPr id="38" name="Group 48">
            <a:extLst>
              <a:ext uri="{FF2B5EF4-FFF2-40B4-BE49-F238E27FC236}">
                <a16:creationId xmlns:a16="http://schemas.microsoft.com/office/drawing/2014/main" id="{F93DFAEF-3170-E341-5397-700089CC9E8D}"/>
              </a:ext>
            </a:extLst>
          </p:cNvPr>
          <p:cNvGrpSpPr>
            <a:grpSpLocks/>
          </p:cNvGrpSpPr>
          <p:nvPr/>
        </p:nvGrpSpPr>
        <p:grpSpPr bwMode="auto">
          <a:xfrm>
            <a:off x="2828924" y="3801196"/>
            <a:ext cx="276225" cy="276225"/>
            <a:chOff x="3636" y="1686"/>
            <a:chExt cx="174" cy="174"/>
          </a:xfrm>
        </p:grpSpPr>
        <p:sp>
          <p:nvSpPr>
            <p:cNvPr id="39" name="Oval 49">
              <a:extLst>
                <a:ext uri="{FF2B5EF4-FFF2-40B4-BE49-F238E27FC236}">
                  <a16:creationId xmlns:a16="http://schemas.microsoft.com/office/drawing/2014/main" id="{ADAAE728-03AB-221F-6B0E-9D07A39FF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1686"/>
              <a:ext cx="174" cy="17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0" name="Line 50">
              <a:extLst>
                <a:ext uri="{FF2B5EF4-FFF2-40B4-BE49-F238E27FC236}">
                  <a16:creationId xmlns:a16="http://schemas.microsoft.com/office/drawing/2014/main" id="{77490BA1-7BED-E847-B1EE-3DCA6FD2D2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1702"/>
              <a:ext cx="140" cy="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1" name="Line 51">
              <a:extLst>
                <a:ext uri="{FF2B5EF4-FFF2-40B4-BE49-F238E27FC236}">
                  <a16:creationId xmlns:a16="http://schemas.microsoft.com/office/drawing/2014/main" id="{E9E078D9-7B7E-4430-5DE7-1354D0681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0" y="1786"/>
              <a:ext cx="140" cy="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2" name="Line 52">
              <a:extLst>
                <a:ext uri="{FF2B5EF4-FFF2-40B4-BE49-F238E27FC236}">
                  <a16:creationId xmlns:a16="http://schemas.microsoft.com/office/drawing/2014/main" id="{B69A254C-187B-4B77-6447-2A2385CBB6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4" y="1702"/>
              <a:ext cx="4" cy="1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grpSp>
        <p:nvGrpSpPr>
          <p:cNvPr id="43" name="Skupina 122">
            <a:extLst>
              <a:ext uri="{FF2B5EF4-FFF2-40B4-BE49-F238E27FC236}">
                <a16:creationId xmlns:a16="http://schemas.microsoft.com/office/drawing/2014/main" id="{DD65EEA4-C3E7-7C9E-3C59-FFC22308CF48}"/>
              </a:ext>
            </a:extLst>
          </p:cNvPr>
          <p:cNvGrpSpPr/>
          <p:nvPr/>
        </p:nvGrpSpPr>
        <p:grpSpPr>
          <a:xfrm>
            <a:off x="322263" y="3219450"/>
            <a:ext cx="2401888" cy="1432646"/>
            <a:chOff x="2751138" y="4286250"/>
            <a:chExt cx="2886075" cy="1666875"/>
          </a:xfrm>
        </p:grpSpPr>
        <p:grpSp>
          <p:nvGrpSpPr>
            <p:cNvPr id="44" name="Group 28">
              <a:extLst>
                <a:ext uri="{FF2B5EF4-FFF2-40B4-BE49-F238E27FC236}">
                  <a16:creationId xmlns:a16="http://schemas.microsoft.com/office/drawing/2014/main" id="{57ACA773-0CBB-55FD-C173-4744CDC945E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360738" y="3676650"/>
              <a:ext cx="1666875" cy="2886075"/>
              <a:chOff x="7717" y="5377"/>
              <a:chExt cx="2160" cy="4140"/>
            </a:xfrm>
          </p:grpSpPr>
          <p:grpSp>
            <p:nvGrpSpPr>
              <p:cNvPr id="46" name="Group 29">
                <a:extLst>
                  <a:ext uri="{FF2B5EF4-FFF2-40B4-BE49-F238E27FC236}">
                    <a16:creationId xmlns:a16="http://schemas.microsoft.com/office/drawing/2014/main" id="{EAE55035-7532-C4F3-CB46-B65F20C21A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17" y="7037"/>
                <a:ext cx="2160" cy="2480"/>
                <a:chOff x="7717" y="7037"/>
                <a:chExt cx="1980" cy="2340"/>
              </a:xfrm>
            </p:grpSpPr>
            <p:sp>
              <p:nvSpPr>
                <p:cNvPr id="50" name="Rectangle 30" descr="Sand">
                  <a:extLst>
                    <a:ext uri="{FF2B5EF4-FFF2-40B4-BE49-F238E27FC236}">
                      <a16:creationId xmlns:a16="http://schemas.microsoft.com/office/drawing/2014/main" id="{FFAC7F28-A464-2CFF-B477-27A30B5ADD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617" y="6137"/>
                  <a:ext cx="180" cy="19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1" name="Rectangle 31" descr="Sand">
                  <a:extLst>
                    <a:ext uri="{FF2B5EF4-FFF2-40B4-BE49-F238E27FC236}">
                      <a16:creationId xmlns:a16="http://schemas.microsoft.com/office/drawing/2014/main" id="{D9B17451-E871-72FB-C380-364E6FA0FD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6817" y="8117"/>
                  <a:ext cx="1980" cy="1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2" name="Rectangle 32" descr="Sand">
                  <a:extLst>
                    <a:ext uri="{FF2B5EF4-FFF2-40B4-BE49-F238E27FC236}">
                      <a16:creationId xmlns:a16="http://schemas.microsoft.com/office/drawing/2014/main" id="{1ADFD1DA-BFA1-5976-DC00-4194BF9228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617" y="8297"/>
                  <a:ext cx="180" cy="19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3" name="Rectangle 33" descr="Sand">
                  <a:extLst>
                    <a:ext uri="{FF2B5EF4-FFF2-40B4-BE49-F238E27FC236}">
                      <a16:creationId xmlns:a16="http://schemas.microsoft.com/office/drawing/2014/main" id="{3B72298F-69B2-4AEB-F683-2EA6AEBD69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8617" y="8117"/>
                  <a:ext cx="1980" cy="180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pic>
              <p:nvPicPr>
                <p:cNvPr id="54" name="Picture 34" descr="Flammor liten">
                  <a:extLst>
                    <a:ext uri="{FF2B5EF4-FFF2-40B4-BE49-F238E27FC236}">
                      <a16:creationId xmlns:a16="http://schemas.microsoft.com/office/drawing/2014/main" id="{6F11623F-79FE-EEA2-B2FB-1EE80826FC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7717" y="7397"/>
                  <a:ext cx="1980" cy="1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7" name="Group 35">
                <a:extLst>
                  <a:ext uri="{FF2B5EF4-FFF2-40B4-BE49-F238E27FC236}">
                    <a16:creationId xmlns:a16="http://schemas.microsoft.com/office/drawing/2014/main" id="{8913287D-7F02-2088-F1C4-B6FA31E226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6997" y="6997"/>
                <a:ext cx="3600" cy="360"/>
                <a:chOff x="3937" y="9697"/>
                <a:chExt cx="3600" cy="1080"/>
              </a:xfrm>
            </p:grpSpPr>
            <p:sp>
              <p:nvSpPr>
                <p:cNvPr id="48" name="Rectangle 36" descr="Weißer Marmor">
                  <a:extLst>
                    <a:ext uri="{FF2B5EF4-FFF2-40B4-BE49-F238E27FC236}">
                      <a16:creationId xmlns:a16="http://schemas.microsoft.com/office/drawing/2014/main" id="{9077A382-75A5-AAE0-1415-B10C89C9EE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7" y="9697"/>
                  <a:ext cx="3600" cy="1080"/>
                </a:xfrm>
                <a:prstGeom prst="rect">
                  <a:avLst/>
                </a:prstGeom>
                <a:blipFill dpi="0" rotWithShape="1">
                  <a:blip r:embed="rId5"/>
                  <a:srcRect/>
                  <a:tile tx="0" ty="0" sx="100000" sy="100000" flip="none" algn="tl"/>
                </a:blip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9" name="Rectangle 37" descr="Flammor liten">
                  <a:extLst>
                    <a:ext uri="{FF2B5EF4-FFF2-40B4-BE49-F238E27FC236}">
                      <a16:creationId xmlns:a16="http://schemas.microsoft.com/office/drawing/2014/main" id="{4E4DFEFD-5BD4-E950-1F8B-D697783F22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7" y="9877"/>
                  <a:ext cx="3600" cy="720"/>
                </a:xfrm>
                <a:prstGeom prst="rect">
                  <a:avLst/>
                </a:prstGeom>
                <a:blipFill dpi="0" rotWithShape="0">
                  <a:blip r:embed="rId4"/>
                  <a:srcRect/>
                  <a:stretch>
                    <a:fillRect/>
                  </a:stretch>
                </a:blip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cs-CZ">
                    <a:solidFill>
                      <a:schemeClr val="bg2"/>
                    </a:solidFill>
                  </a:endParaRPr>
                </a:p>
              </p:txBody>
            </p:sp>
          </p:grpSp>
        </p:grpSp>
        <p:sp>
          <p:nvSpPr>
            <p:cNvPr id="45" name="Line 53">
              <a:extLst>
                <a:ext uri="{FF2B5EF4-FFF2-40B4-BE49-F238E27FC236}">
                  <a16:creationId xmlns:a16="http://schemas.microsoft.com/office/drawing/2014/main" id="{CAF66411-1693-EC7D-BFCD-18B5D2E0E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5075" y="5121275"/>
              <a:ext cx="542925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chemeClr val="bg2"/>
                </a:solidFill>
              </a:endParaRPr>
            </a:p>
          </p:txBody>
        </p:sp>
      </p:grpSp>
      <p:sp>
        <p:nvSpPr>
          <p:cNvPr id="55" name="Obdélník 54">
            <a:extLst>
              <a:ext uri="{FF2B5EF4-FFF2-40B4-BE49-F238E27FC236}">
                <a16:creationId xmlns:a16="http://schemas.microsoft.com/office/drawing/2014/main" id="{58866F82-6A3A-8F68-F36D-89439CD10FF6}"/>
              </a:ext>
            </a:extLst>
          </p:cNvPr>
          <p:cNvSpPr/>
          <p:nvPr/>
        </p:nvSpPr>
        <p:spPr>
          <a:xfrm>
            <a:off x="3028949" y="1195380"/>
            <a:ext cx="3609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cs-CZ" sz="1400" dirty="0"/>
              <a:t>   působení požáru „z vnějšku“ (</a:t>
            </a:r>
            <a:r>
              <a:rPr lang="cs-CZ" sz="1400" b="1" dirty="0"/>
              <a:t>potrubí A</a:t>
            </a:r>
            <a:r>
              <a:rPr lang="cs-CZ" sz="1400" dirty="0"/>
              <a:t>, bez otvoru, značka „o→i“, podtlak 300 Pa)</a:t>
            </a:r>
          </a:p>
        </p:txBody>
      </p:sp>
      <p:sp>
        <p:nvSpPr>
          <p:cNvPr id="56" name="Obdélník 55">
            <a:extLst>
              <a:ext uri="{FF2B5EF4-FFF2-40B4-BE49-F238E27FC236}">
                <a16:creationId xmlns:a16="http://schemas.microsoft.com/office/drawing/2014/main" id="{56BB5A18-A2DD-292C-D5E2-060BB715510D}"/>
              </a:ext>
            </a:extLst>
          </p:cNvPr>
          <p:cNvSpPr/>
          <p:nvPr/>
        </p:nvSpPr>
        <p:spPr>
          <a:xfrm>
            <a:off x="3128956" y="3405180"/>
            <a:ext cx="33575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Font typeface="Arial" pitchFamily="34" charset="0"/>
              <a:buChar char="•"/>
            </a:pPr>
            <a:r>
              <a:rPr lang="cs-CZ" sz="1400" dirty="0"/>
              <a:t> působení požáru „z vnějšku“ i „zevnitř“ (</a:t>
            </a:r>
            <a:r>
              <a:rPr lang="cs-CZ" sz="1400" b="1" dirty="0"/>
              <a:t>potrubí B</a:t>
            </a:r>
            <a:r>
              <a:rPr lang="cs-CZ" sz="1400" dirty="0"/>
              <a:t>, s 2 otvory, značka „i→o“ nebo „i↔o“, rychlost 3 m/s)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9A07E16-4D16-E861-CEAD-EF236A77062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5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406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klasifikace</a:t>
            </a:r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1B1FE9BF-2FC3-AE14-D721-DE299F5E81EA}"/>
              </a:ext>
            </a:extLst>
          </p:cNvPr>
          <p:cNvSpPr txBox="1">
            <a:spLocks/>
          </p:cNvSpPr>
          <p:nvPr/>
        </p:nvSpPr>
        <p:spPr>
          <a:xfrm>
            <a:off x="2308606" y="3417369"/>
            <a:ext cx="4114800" cy="402692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altLang="de-DE" sz="1800"/>
              <a:t>Příklad</a:t>
            </a:r>
            <a:r>
              <a:rPr lang="en-GB" altLang="de-DE" sz="1800" b="1"/>
              <a:t>: EI </a:t>
            </a:r>
            <a:r>
              <a:rPr lang="cs-CZ" altLang="de-DE" sz="1800" b="1"/>
              <a:t>60 </a:t>
            </a:r>
            <a:r>
              <a:rPr lang="en-GB" altLang="de-DE" sz="1800" b="1"/>
              <a:t>ho ve (i </a:t>
            </a:r>
            <a:r>
              <a:rPr lang="en-GB" altLang="de-DE" sz="1800" b="1">
                <a:cs typeface="Arial" charset="0"/>
              </a:rPr>
              <a:t>↔ o)</a:t>
            </a:r>
            <a:endParaRPr lang="en-GB" altLang="de-DE" sz="1800" b="1" dirty="0"/>
          </a:p>
        </p:txBody>
      </p:sp>
      <p:graphicFrame>
        <p:nvGraphicFramePr>
          <p:cNvPr id="8" name="Tabelle 1">
            <a:extLst>
              <a:ext uri="{FF2B5EF4-FFF2-40B4-BE49-F238E27FC236}">
                <a16:creationId xmlns:a16="http://schemas.microsoft.com/office/drawing/2014/main" id="{E97E44EC-FABA-39EE-A9F0-61FA5C4D4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229567"/>
              </p:ext>
            </p:extLst>
          </p:nvPr>
        </p:nvGraphicFramePr>
        <p:xfrm>
          <a:off x="298179" y="645894"/>
          <a:ext cx="7621608" cy="2758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38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0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0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62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cs-CZ" noProof="0" dirty="0"/>
                        <a:t>Celistvost</a:t>
                      </a:r>
                      <a:endParaRPr lang="en-GB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GB" noProof="0" dirty="0"/>
                        <a:t>I</a:t>
                      </a:r>
                      <a:r>
                        <a:rPr lang="cs-CZ" noProof="0" dirty="0" err="1"/>
                        <a:t>zolační</a:t>
                      </a:r>
                      <a:r>
                        <a:rPr lang="cs-CZ" noProof="0" dirty="0"/>
                        <a:t> schopnost</a:t>
                      </a:r>
                      <a:endParaRPr lang="en-GB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cs-CZ" noProof="0" dirty="0"/>
                        <a:t>Orientace potrubí</a:t>
                      </a:r>
                      <a:endParaRPr lang="en-GB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cs-CZ" noProof="0" dirty="0"/>
                        <a:t>Požární scénář</a:t>
                      </a:r>
                      <a:endParaRPr lang="en-GB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cs-CZ" noProof="0" dirty="0"/>
                        <a:t>Požární</a:t>
                      </a:r>
                      <a:r>
                        <a:rPr lang="cs-CZ" baseline="0" noProof="0" dirty="0"/>
                        <a:t> odolnost</a:t>
                      </a:r>
                      <a:endParaRPr lang="en-GB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323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de-DE" b="1" noProof="0" dirty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GB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de-DE" b="1" noProof="0" dirty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GB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ho ve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(o → i)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(i → o)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(i ↔ o)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</a:pPr>
                      <a:r>
                        <a:rPr kumimoji="0" lang="de-DE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kumimoji="0" lang="en-GB" sz="18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6DC11"/>
                        </a:buClr>
                        <a:buSzPct val="130000"/>
                        <a:buFont typeface="Arial" charset="0"/>
                        <a:buNone/>
                        <a:tabLst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délník 9">
            <a:extLst>
              <a:ext uri="{FF2B5EF4-FFF2-40B4-BE49-F238E27FC236}">
                <a16:creationId xmlns:a16="http://schemas.microsoft.com/office/drawing/2014/main" id="{A24BEDFD-0AD7-C713-F72F-0CD7386A814E}"/>
              </a:ext>
            </a:extLst>
          </p:cNvPr>
          <p:cNvSpPr/>
          <p:nvPr/>
        </p:nvSpPr>
        <p:spPr>
          <a:xfrm>
            <a:off x="293297" y="3820061"/>
            <a:ext cx="86436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1400" u="sng" dirty="0"/>
              <a:t>Montážní firmy</a:t>
            </a:r>
            <a:r>
              <a:rPr lang="cs-CZ" sz="1400" dirty="0"/>
              <a:t> musí být proškoleny a musí dodržovat instruktážní pokyny výrobce. </a:t>
            </a:r>
          </a:p>
          <a:p>
            <a:pPr>
              <a:buNone/>
            </a:pPr>
            <a:r>
              <a:rPr lang="cs-CZ" sz="1400" u="sng" dirty="0"/>
              <a:t>Projektanti vzduchotechniky</a:t>
            </a:r>
            <a:r>
              <a:rPr lang="cs-CZ" sz="1400" dirty="0"/>
              <a:t> musí navrhnout a v dokumentaci uvést požadované technické a bezpečnostní parametry pro požárně odolné potrubí podle výše uvedené klasifikační šablony a příkladu.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76A0020-0064-E02B-8CCD-F4B3D0456DD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6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676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Klasifikace potrubí </a:t>
            </a:r>
            <a:r>
              <a:rPr lang="cs-CZ" dirty="0" err="1"/>
              <a:t>zokt</a:t>
            </a:r>
            <a:endParaRPr lang="cs-CZ" dirty="0"/>
          </a:p>
        </p:txBody>
      </p:sp>
      <p:sp>
        <p:nvSpPr>
          <p:cNvPr id="2" name="Espace réservé du contenu 4">
            <a:extLst>
              <a:ext uri="{FF2B5EF4-FFF2-40B4-BE49-F238E27FC236}">
                <a16:creationId xmlns:a16="http://schemas.microsoft.com/office/drawing/2014/main" id="{0E803309-16BE-17D5-53F1-354BF96665F9}"/>
              </a:ext>
            </a:extLst>
          </p:cNvPr>
          <p:cNvSpPr txBox="1">
            <a:spLocks/>
          </p:cNvSpPr>
          <p:nvPr/>
        </p:nvSpPr>
        <p:spPr>
          <a:xfrm>
            <a:off x="457200" y="1168004"/>
            <a:ext cx="8229600" cy="1598947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sz="1400" b="1" dirty="0"/>
              <a:t>Provozní podtlak 500, 1000 nebo 1500 Pa (úroveň tlaku 1, 2 nebo 3)</a:t>
            </a:r>
          </a:p>
          <a:p>
            <a:pPr marL="285750" lvl="1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altLang="de-DE" sz="1400" dirty="0"/>
              <a:t>Level 1: 500</a:t>
            </a:r>
            <a:r>
              <a:rPr lang="cs-CZ" altLang="de-DE" sz="1400" dirty="0"/>
              <a:t> </a:t>
            </a:r>
            <a:r>
              <a:rPr lang="en-GB" altLang="de-DE" sz="1400" dirty="0"/>
              <a:t>Pa</a:t>
            </a:r>
          </a:p>
          <a:p>
            <a:pPr marL="285750" lvl="1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altLang="de-DE" sz="1400" dirty="0"/>
              <a:t>Level 2: 1000</a:t>
            </a:r>
            <a:r>
              <a:rPr lang="cs-CZ" altLang="de-DE" sz="1400" dirty="0"/>
              <a:t> </a:t>
            </a:r>
            <a:r>
              <a:rPr lang="en-GB" altLang="de-DE" sz="1400" dirty="0"/>
              <a:t>Pa</a:t>
            </a:r>
          </a:p>
          <a:p>
            <a:pPr marL="285750" lvl="1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altLang="de-DE" sz="1400" dirty="0"/>
              <a:t>Level 3: 1500</a:t>
            </a:r>
            <a:r>
              <a:rPr lang="cs-CZ" altLang="de-DE" sz="1400" dirty="0"/>
              <a:t> </a:t>
            </a:r>
            <a:r>
              <a:rPr lang="en-GB" altLang="de-DE" sz="1400" dirty="0"/>
              <a:t>Pa</a:t>
            </a:r>
          </a:p>
        </p:txBody>
      </p:sp>
      <p:grpSp>
        <p:nvGrpSpPr>
          <p:cNvPr id="7" name="Gruppieren 1">
            <a:extLst>
              <a:ext uri="{FF2B5EF4-FFF2-40B4-BE49-F238E27FC236}">
                <a16:creationId xmlns:a16="http://schemas.microsoft.com/office/drawing/2014/main" id="{A1FF6F18-2093-9D74-7C39-1677C2B8A46A}"/>
              </a:ext>
            </a:extLst>
          </p:cNvPr>
          <p:cNvGrpSpPr/>
          <p:nvPr/>
        </p:nvGrpSpPr>
        <p:grpSpPr>
          <a:xfrm>
            <a:off x="1990849" y="3042830"/>
            <a:ext cx="6373844" cy="1048416"/>
            <a:chOff x="2483767" y="3645024"/>
            <a:chExt cx="6373844" cy="1397887"/>
          </a:xfrm>
        </p:grpSpPr>
        <p:sp>
          <p:nvSpPr>
            <p:cNvPr id="9" name="Espace réservé du contenu 4">
              <a:extLst>
                <a:ext uri="{FF2B5EF4-FFF2-40B4-BE49-F238E27FC236}">
                  <a16:creationId xmlns:a16="http://schemas.microsoft.com/office/drawing/2014/main" id="{1F9F8E50-D66A-BA15-0216-AC973153477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83767" y="3645024"/>
              <a:ext cx="4778085" cy="536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66700" indent="-2667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3" pitchFamily="18" charset="2"/>
                <a:buChar char=""/>
                <a:tabLst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1600" b="1">
                  <a:solidFill>
                    <a:schemeClr val="tx1"/>
                  </a:solidFill>
                  <a:latin typeface="+mn-lt"/>
                </a:defRPr>
              </a:lvl2pPr>
              <a:lvl3pPr marL="714375" indent="-1714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1400">
                  <a:solidFill>
                    <a:schemeClr val="tx1"/>
                  </a:solidFill>
                  <a:latin typeface="+mn-lt"/>
                </a:defRPr>
              </a:lvl3pPr>
              <a:lvl4pPr marL="895350" indent="-1809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Font typeface="Wingdings" pitchFamily="2" charset="2"/>
                <a:buChar char="l"/>
                <a:defRPr sz="1200">
                  <a:solidFill>
                    <a:schemeClr val="tx1"/>
                  </a:solidFill>
                  <a:latin typeface="+mn-lt"/>
                </a:defRPr>
              </a:lvl4pPr>
              <a:lvl5pPr marL="895350" indent="180975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chemeClr val="accent1"/>
                  </a:solidFill>
                  <a:latin typeface="+mn-lt"/>
                </a:defRPr>
              </a:lvl5pPr>
              <a:lvl6pPr marL="2246313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chemeClr val="accent1"/>
                  </a:solidFill>
                  <a:latin typeface="+mn-lt"/>
                </a:defRPr>
              </a:lvl6pPr>
              <a:lvl7pPr marL="2703513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chemeClr val="accent1"/>
                  </a:solidFill>
                  <a:latin typeface="+mn-lt"/>
                </a:defRPr>
              </a:lvl7pPr>
              <a:lvl8pPr marL="3160713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chemeClr val="accent1"/>
                  </a:solidFill>
                  <a:latin typeface="+mn-lt"/>
                </a:defRPr>
              </a:lvl8pPr>
              <a:lvl9pPr marL="3617913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chemeClr val="accent1"/>
                  </a:solidFill>
                  <a:latin typeface="+mn-lt"/>
                </a:defRPr>
              </a:lvl9pPr>
            </a:lstStyle>
            <a:p>
              <a:pPr marL="266700" marR="0" lvl="0" indent="-266700" algn="l" defTabSz="3429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575756"/>
                </a:buClr>
                <a:buSzTx/>
                <a:buFont typeface="Wingdings 3" pitchFamily="18" charset="2"/>
                <a:buChar char=""/>
                <a:tabLst/>
                <a:defRPr/>
              </a:pPr>
              <a:r>
                <a:rPr kumimoji="0" lang="cs-CZ" altLang="de-D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Příklad</a:t>
              </a:r>
              <a:r>
                <a:rPr kumimoji="0" lang="en-GB" altLang="de-D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</a:t>
              </a:r>
              <a:r>
                <a:rPr kumimoji="0" lang="en-GB" alt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EI</a:t>
              </a:r>
              <a:r>
                <a:rPr kumimoji="0" lang="cs-CZ" alt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60 </a:t>
              </a:r>
              <a:r>
                <a:rPr kumimoji="0" lang="cs-CZ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(ve ho) S 500 </a:t>
              </a:r>
              <a:r>
                <a:rPr kumimoji="0" lang="cs-CZ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multi</a:t>
              </a:r>
              <a:endPara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Line 45">
              <a:extLst>
                <a:ext uri="{FF2B5EF4-FFF2-40B4-BE49-F238E27FC236}">
                  <a16:creationId xmlns:a16="http://schemas.microsoft.com/office/drawing/2014/main" id="{476DC3EF-EF42-EDAC-B822-8DDA640C48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8086" y="4077072"/>
              <a:ext cx="475014" cy="3921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46">
              <a:extLst>
                <a:ext uri="{FF2B5EF4-FFF2-40B4-BE49-F238E27FC236}">
                  <a16:creationId xmlns:a16="http://schemas.microsoft.com/office/drawing/2014/main" id="{2DD0F1B0-4326-595D-9E6A-CAE8CFDD7C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95154" y="4067546"/>
              <a:ext cx="561718" cy="4016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 Box 47">
              <a:extLst>
                <a:ext uri="{FF2B5EF4-FFF2-40B4-BE49-F238E27FC236}">
                  <a16:creationId xmlns:a16="http://schemas.microsoft.com/office/drawing/2014/main" id="{D1C4C267-9C2C-E5B9-22FE-E6BD784F7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8110" y="4632542"/>
              <a:ext cx="2619501" cy="410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50000"/>
                </a:spcBef>
                <a:buClr>
                  <a:srgbClr val="F6DC11"/>
                </a:buClr>
                <a:buSzPct val="130000"/>
                <a:buFont typeface="Arial" charset="0"/>
                <a:defRPr sz="2400">
                  <a:solidFill>
                    <a:srgbClr val="6C6F72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rgbClr val="60C411"/>
                </a:buClr>
                <a:buFont typeface="Wingdings" pitchFamily="2" charset="2"/>
                <a:buChar char="§"/>
                <a:defRPr sz="2000">
                  <a:solidFill>
                    <a:srgbClr val="6C6F72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rgbClr val="F6DC11"/>
                </a:buClr>
                <a:buSzPct val="110000"/>
                <a:defRPr>
                  <a:solidFill>
                    <a:srgbClr val="6C6F72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rgbClr val="60C411"/>
                </a:buClr>
                <a:buSzPct val="110000"/>
                <a:buFont typeface="Wingdings" pitchFamily="2" charset="2"/>
                <a:buChar char="§"/>
                <a:defRPr sz="1600">
                  <a:solidFill>
                    <a:srgbClr val="6C6F72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400">
                  <a:solidFill>
                    <a:srgbClr val="6C6F7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C6F7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C6F7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C6F7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C6F72"/>
                  </a:solidFill>
                  <a:latin typeface="Arial" charset="0"/>
                </a:defRPr>
              </a:lvl9pPr>
            </a:lstStyle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vztaženo k ČSN </a:t>
              </a:r>
              <a:r>
                <a:rPr kumimoji="0" lang="en-GB" alt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EN</a:t>
              </a:r>
              <a:r>
                <a:rPr kumimoji="0" lang="cs-CZ" alt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GB" alt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1366-8</a:t>
              </a:r>
            </a:p>
          </p:txBody>
        </p:sp>
        <p:sp>
          <p:nvSpPr>
            <p:cNvPr id="14" name="Text Box 48">
              <a:extLst>
                <a:ext uri="{FF2B5EF4-FFF2-40B4-BE49-F238E27FC236}">
                  <a16:creationId xmlns:a16="http://schemas.microsoft.com/office/drawing/2014/main" id="{DA567A78-0AF8-4465-F0DB-0BBF5FE95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5754" y="4632541"/>
              <a:ext cx="2398713" cy="410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50000"/>
                </a:spcBef>
                <a:buClr>
                  <a:srgbClr val="F6DC11"/>
                </a:buClr>
                <a:buSzPct val="130000"/>
                <a:buFont typeface="Arial" charset="0"/>
                <a:defRPr sz="2400">
                  <a:solidFill>
                    <a:srgbClr val="6C6F72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rgbClr val="60C411"/>
                </a:buClr>
                <a:buFont typeface="Wingdings" pitchFamily="2" charset="2"/>
                <a:buChar char="§"/>
                <a:defRPr sz="2000">
                  <a:solidFill>
                    <a:srgbClr val="6C6F72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rgbClr val="F6DC11"/>
                </a:buClr>
                <a:buSzPct val="110000"/>
                <a:defRPr>
                  <a:solidFill>
                    <a:srgbClr val="6C6F72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rgbClr val="60C411"/>
                </a:buClr>
                <a:buSzPct val="110000"/>
                <a:buFont typeface="Wingdings" pitchFamily="2" charset="2"/>
                <a:buChar char="§"/>
                <a:defRPr sz="1600">
                  <a:solidFill>
                    <a:srgbClr val="6C6F72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400">
                  <a:solidFill>
                    <a:srgbClr val="6C6F7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C6F7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C6F7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C6F7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C6F72"/>
                  </a:solidFill>
                  <a:latin typeface="Arial" charset="0"/>
                </a:defRPr>
              </a:lvl9pPr>
            </a:lstStyle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úroveň podtlaku 1</a:t>
              </a:r>
              <a:endPara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FDF18D-D493-77AB-2AB2-BB87C73E9D5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7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32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901DCBF-50E3-41FA-BA24-6676746D835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8</a:t>
            </a:fld>
            <a:r>
              <a:rPr lang="en-US" noProof="0"/>
              <a:t> /</a:t>
            </a:r>
            <a:endParaRPr lang="en-US" noProof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8" y="0"/>
            <a:ext cx="375136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572" y="229008"/>
            <a:ext cx="4548277" cy="429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098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2F4716-A179-8395-E286-DC6C5E075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cs-CZ" dirty="0"/>
              <a:t>Izolační systémy pro požárně odolná VZT potrubí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5FD1FD-6912-E80E-004A-EFD1AB1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601075" cy="307777"/>
          </a:xfrm>
        </p:spPr>
        <p:txBody>
          <a:bodyPr/>
          <a:lstStyle/>
          <a:p>
            <a:r>
              <a:rPr lang="cs-CZ" dirty="0"/>
              <a:t>Klasifikace požárně odolných </a:t>
            </a:r>
            <a:r>
              <a:rPr lang="cs-CZ" dirty="0" err="1"/>
              <a:t>vzt</a:t>
            </a:r>
            <a:r>
              <a:rPr lang="cs-CZ" dirty="0"/>
              <a:t> potrubí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FFEE40C8-6F35-F96D-0DD4-CE7F3689AC35}"/>
              </a:ext>
            </a:extLst>
          </p:cNvPr>
          <p:cNvSpPr txBox="1">
            <a:spLocks/>
          </p:cNvSpPr>
          <p:nvPr/>
        </p:nvSpPr>
        <p:spPr>
          <a:xfrm>
            <a:off x="190499" y="611379"/>
            <a:ext cx="8886825" cy="3808221"/>
          </a:xfrm>
          <a:prstGeom prst="rect">
            <a:avLst/>
          </a:prstGeom>
        </p:spPr>
        <p:txBody>
          <a:bodyPr/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400" u="sng" dirty="0"/>
              <a:t>Důležité upozornění </a:t>
            </a:r>
            <a:r>
              <a:rPr lang="cs-CZ" sz="1400" dirty="0"/>
              <a:t>– normou je definován maximální (mezní) rozměr potrubí, ke kterému je možné vztáhnout klasifikaci formou přímé aplikace výsledků zkoušek, a nesmí se překročit (ani při projekci, ani při instalaci do stavby)!</a:t>
            </a:r>
          </a:p>
          <a:p>
            <a:pPr lvl="2">
              <a:lnSpc>
                <a:spcPct val="70000"/>
              </a:lnSpc>
              <a:buFont typeface="Wingdings" panose="05000000000000000000" pitchFamily="2" charset="2"/>
              <a:buChar char="q"/>
            </a:pPr>
            <a:r>
              <a:rPr lang="cs-CZ" sz="1400" dirty="0"/>
              <a:t> Čtyřhranné potrubí </a:t>
            </a:r>
            <a:r>
              <a:rPr lang="cs-CZ" sz="1400" b="1" dirty="0"/>
              <a:t>1250 mm x 1000 mm</a:t>
            </a:r>
          </a:p>
          <a:p>
            <a:pPr lvl="2">
              <a:lnSpc>
                <a:spcPct val="7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400" dirty="0"/>
              <a:t> Kruhové potrubí </a:t>
            </a:r>
            <a:r>
              <a:rPr lang="en-US" sz="1400" b="1" dirty="0"/>
              <a:t>Ø</a:t>
            </a:r>
            <a:r>
              <a:rPr lang="cs-CZ" sz="1400" b="1" dirty="0"/>
              <a:t> 1000 mm</a:t>
            </a:r>
          </a:p>
          <a:p>
            <a:endParaRPr lang="cs-CZ" sz="1400" u="sng" dirty="0"/>
          </a:p>
          <a:p>
            <a:pPr marL="0" indent="0">
              <a:buNone/>
            </a:pPr>
            <a:r>
              <a:rPr lang="cs-CZ" sz="1400" dirty="0"/>
              <a:t>Požárně odolné VZT potrubí – zkušebna může po provedení doplňujících zkoušek vystavit  protokol o rozšířené aplikaci dle ČSN EN 15882-1. </a:t>
            </a:r>
          </a:p>
          <a:p>
            <a:endParaRPr lang="cs-CZ" sz="1400" dirty="0"/>
          </a:p>
          <a:p>
            <a:pPr marL="0" indent="0">
              <a:buNone/>
            </a:pPr>
            <a:r>
              <a:rPr lang="cs-CZ" sz="1400" dirty="0"/>
              <a:t>Maximální teoretické rozměry jsou u čtyřhranného potrubí 2500 x 1250 mm nebo u kruhového potrubí 2500 mm </a:t>
            </a:r>
            <a:r>
              <a:rPr lang="cs-CZ" sz="1400" b="1" dirty="0"/>
              <a:t>(jde o rozměry nad rámec proveditelnosti většiny zkušeben)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C888A15-7310-210F-7098-6B35EEB177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9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58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0847ed77d3d7422e8a70e44db2bab4dcd978"/>
</p:tagLst>
</file>

<file path=ppt/theme/theme1.xml><?xml version="1.0" encoding="utf-8"?>
<a:theme xmlns:a="http://schemas.openxmlformats.org/drawingml/2006/main" name="6_Thème Office">
  <a:themeElements>
    <a:clrScheme name="Isover">
      <a:dk1>
        <a:srgbClr val="000000"/>
      </a:dk1>
      <a:lt1>
        <a:srgbClr val="FFFFFF"/>
      </a:lt1>
      <a:dk2>
        <a:srgbClr val="FFCE00"/>
      </a:dk2>
      <a:lt2>
        <a:srgbClr val="625C59"/>
      </a:lt2>
      <a:accent1>
        <a:srgbClr val="8FAD15"/>
      </a:accent1>
      <a:accent2>
        <a:srgbClr val="E5531A"/>
      </a:accent2>
      <a:accent3>
        <a:srgbClr val="CE1431"/>
      </a:accent3>
      <a:accent4>
        <a:srgbClr val="219CDC"/>
      </a:accent4>
      <a:accent5>
        <a:srgbClr val="E6328C"/>
      </a:accent5>
      <a:accent6>
        <a:srgbClr val="17428C"/>
      </a:accent6>
      <a:hlink>
        <a:srgbClr val="000000"/>
      </a:hlink>
      <a:folHlink>
        <a:srgbClr val="219CDC"/>
      </a:folHlink>
    </a:clrScheme>
    <a:fontScheme name="Isov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68523DDFE0A441912F0FB7788EE0C9" ma:contentTypeVersion="12" ma:contentTypeDescription="Crée un document." ma:contentTypeScope="" ma:versionID="147b72c8bdc9d41187dfd9ee35019fd6">
  <xsd:schema xmlns:xsd="http://www.w3.org/2001/XMLSchema" xmlns:xs="http://www.w3.org/2001/XMLSchema" xmlns:p="http://schemas.microsoft.com/office/2006/metadata/properties" xmlns:ns2="3ad3bce8-ae1e-4f4e-8ac7-9bb10e24b7ce" xmlns:ns3="a54402d9-a464-443c-8955-39b71126fb5a" targetNamespace="http://schemas.microsoft.com/office/2006/metadata/properties" ma:root="true" ma:fieldsID="0e7f9e4077c6616fbee087be2fde1089" ns2:_="" ns3:_="">
    <xsd:import namespace="3ad3bce8-ae1e-4f4e-8ac7-9bb10e24b7ce"/>
    <xsd:import namespace="a54402d9-a464-443c-8955-39b71126fb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d3bce8-ae1e-4f4e-8ac7-9bb10e24b7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alises d’images" ma:readOnly="false" ma:fieldId="{5cf76f15-5ced-4ddc-b409-7134ff3c332f}" ma:taxonomyMulti="true" ma:sspId="8a8e937e-a000-4b8d-b995-2f10e0fc07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402d9-a464-443c-8955-39b71126fb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3db79a1a-e5a8-4d70-99e3-c3c60edda9e8}" ma:internalName="TaxCatchAll" ma:showField="CatchAllData" ma:web="a54402d9-a464-443c-8955-39b71126fb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4402d9-a464-443c-8955-39b71126fb5a" xsi:nil="true"/>
    <lcf76f155ced4ddcb4097134ff3c332f xmlns="3ad3bce8-ae1e-4f4e-8ac7-9bb10e24b7c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19D841-9C64-4A17-8468-279B365A94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d3bce8-ae1e-4f4e-8ac7-9bb10e24b7ce"/>
    <ds:schemaRef ds:uri="a54402d9-a464-443c-8955-39b71126fb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ADF8F7-F483-4031-BE21-DD5128E657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157FDC-374C-4552-B39F-18693B8B6F8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68a4792-cd5f-4a20-898f-60d9bc0da5b2"/>
    <ds:schemaRef ds:uri="a3273caa-483d-4052-8da9-41ef59625235"/>
    <ds:schemaRef ds:uri="http://www.w3.org/XML/1998/namespace"/>
    <ds:schemaRef ds:uri="http://purl.org/dc/dcmitype/"/>
    <ds:schemaRef ds:uri="a54402d9-a464-443c-8955-39b71126fb5a"/>
    <ds:schemaRef ds:uri="3ad3bce8-ae1e-4f4e-8ac7-9bb10e24b7ce"/>
  </ds:schemaRefs>
</ds:datastoreItem>
</file>

<file path=docMetadata/LabelInfo.xml><?xml version="1.0" encoding="utf-8"?>
<clbl:labelList xmlns:clbl="http://schemas.microsoft.com/office/2020/mipLabelMetadata">
  <clbl:label id="{ced06422-c515-4a4e-a1f2-e6a0c0200eae}" enabled="1" method="Standard" siteId="{e339bd4b-2e3b-4035-a452-2112d502f2f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4239</TotalTime>
  <Words>2054</Words>
  <Application>Microsoft Office PowerPoint</Application>
  <PresentationFormat>Předvádění na obrazovce (16:9)</PresentationFormat>
  <Paragraphs>293</Paragraphs>
  <Slides>31</Slides>
  <Notes>25</Notes>
  <HiddenSlides>17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8" baseType="lpstr">
      <vt:lpstr>Arial</vt:lpstr>
      <vt:lpstr>Calibri</vt:lpstr>
      <vt:lpstr>Courier New</vt:lpstr>
      <vt:lpstr>Times New Roman</vt:lpstr>
      <vt:lpstr>Wingdings</vt:lpstr>
      <vt:lpstr>Wingdings 3</vt:lpstr>
      <vt:lpstr>6_Thème Office</vt:lpstr>
      <vt:lpstr>Protipožární SYSTÉMY ISOVER</vt:lpstr>
      <vt:lpstr>OBSAH</vt:lpstr>
      <vt:lpstr>TECHNICKÁ DOKUMENTACE</vt:lpstr>
      <vt:lpstr>TERMINOLOGIE – VZDUCHOTECHNIKA (VZT) - POTRUBÍ</vt:lpstr>
      <vt:lpstr>ČSN EN 1366-1 Požární scénáře</vt:lpstr>
      <vt:lpstr>klasifikace</vt:lpstr>
      <vt:lpstr>Klasifikace potrubí zokt</vt:lpstr>
      <vt:lpstr>Prezentace aplikace PowerPoint</vt:lpstr>
      <vt:lpstr>Klasifikace požárně odolných vzt potrubí</vt:lpstr>
      <vt:lpstr>Čsn 73 0810: 2009, čl. 9.1 – platnost do června 2016</vt:lpstr>
      <vt:lpstr>Čsn 73 0810: 2016, čl. 9.1 – platnost od července 2016</vt:lpstr>
      <vt:lpstr>ČSN EN 1366-1</vt:lpstr>
      <vt:lpstr>Prezentace aplikace PowerPoint</vt:lpstr>
      <vt:lpstr>IZOLAČNÍ SYSTÉM ORSTECH PROTECT</vt:lpstr>
      <vt:lpstr>KOTVENÍ PŘIVAŘOVACÍMI TRNY</vt:lpstr>
      <vt:lpstr>Prezentace aplikace PowerPoint</vt:lpstr>
      <vt:lpstr>PROSTUP POŽÁRNĚ DĚLÍCÍ KONSTRUKCÍ</vt:lpstr>
      <vt:lpstr>PROSTUP POŽÁRNĚ DĚLÍCÍ KONSTRUKCÍ – novinka</vt:lpstr>
      <vt:lpstr>Prezentace aplikace PowerPoint</vt:lpstr>
      <vt:lpstr>PROSTUP POŽÁRNĚ DĚLÍCÍ KONSTRUKCÍ</vt:lpstr>
      <vt:lpstr>PROSTUP POŽÁRNĚ DĚLÍCÍ KONSTRUKCÍ – novinka</vt:lpstr>
      <vt:lpstr>PROSTUP POŽÁRNĚ DĚLÍCÍ KONSTRUKCÍ – novinka</vt:lpstr>
      <vt:lpstr>Prezentace aplikace PowerPoint</vt:lpstr>
      <vt:lpstr>VÝVOJ DLE EN 1366-1 A 1366-8</vt:lpstr>
      <vt:lpstr>Klasifikační tabulky</vt:lpstr>
      <vt:lpstr>Klasifikační tabulky</vt:lpstr>
      <vt:lpstr>ZÁVĚSNÝ SYSTÉM</vt:lpstr>
      <vt:lpstr>VZT POTRUBÍ KRUHOVÉ - SPOJE</vt:lpstr>
      <vt:lpstr>VZT POTRUBÍ KRUHOVÉ MALÉHO PRŮMĚRU</vt:lpstr>
      <vt:lpstr>POTRUBÍ PRO ODVOD KOUŘE A TEPLA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cécile dupuis</dc:creator>
  <cp:lastModifiedBy>Rajman, Daniel</cp:lastModifiedBy>
  <cp:revision>347</cp:revision>
  <dcterms:created xsi:type="dcterms:W3CDTF">2016-06-27T07:51:10Z</dcterms:created>
  <dcterms:modified xsi:type="dcterms:W3CDTF">2024-04-09T15:37:25Z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1265717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D5.0.6</vt:lpwstr>
  </property>
  <property fmtid="{D5CDD505-2E9C-101B-9397-08002B2CF9AE}" pid="5" name="ContentTypeId">
    <vt:lpwstr>0x0101001F68523DDFE0A441912F0FB7788EE0C9</vt:lpwstr>
  </property>
  <property fmtid="{D5CDD505-2E9C-101B-9397-08002B2CF9AE}" pid="6" name="MSIP_Label_ced06422-c515-4a4e-a1f2-e6a0c0200eae_Enabled">
    <vt:lpwstr>true</vt:lpwstr>
  </property>
  <property fmtid="{D5CDD505-2E9C-101B-9397-08002B2CF9AE}" pid="7" name="MSIP_Label_ced06422-c515-4a4e-a1f2-e6a0c0200eae_SetDate">
    <vt:lpwstr>2022-03-21T15:57:27Z</vt:lpwstr>
  </property>
  <property fmtid="{D5CDD505-2E9C-101B-9397-08002B2CF9AE}" pid="8" name="MSIP_Label_ced06422-c515-4a4e-a1f2-e6a0c0200eae_Method">
    <vt:lpwstr>Standard</vt:lpwstr>
  </property>
  <property fmtid="{D5CDD505-2E9C-101B-9397-08002B2CF9AE}" pid="9" name="MSIP_Label_ced06422-c515-4a4e-a1f2-e6a0c0200eae_Name">
    <vt:lpwstr>Unclassifed</vt:lpwstr>
  </property>
  <property fmtid="{D5CDD505-2E9C-101B-9397-08002B2CF9AE}" pid="10" name="MSIP_Label_ced06422-c515-4a4e-a1f2-e6a0c0200eae_SiteId">
    <vt:lpwstr>e339bd4b-2e3b-4035-a452-2112d502f2ff</vt:lpwstr>
  </property>
  <property fmtid="{D5CDD505-2E9C-101B-9397-08002B2CF9AE}" pid="11" name="MSIP_Label_ced06422-c515-4a4e-a1f2-e6a0c0200eae_ActionId">
    <vt:lpwstr>c17ad907-6518-405b-9111-8c46e4978a53</vt:lpwstr>
  </property>
  <property fmtid="{D5CDD505-2E9C-101B-9397-08002B2CF9AE}" pid="12" name="MSIP_Label_ced06422-c515-4a4e-a1f2-e6a0c0200eae_ContentBits">
    <vt:lpwstr>0</vt:lpwstr>
  </property>
  <property fmtid="{D5CDD505-2E9C-101B-9397-08002B2CF9AE}" pid="13" name="MediaServiceImageTags">
    <vt:lpwstr/>
  </property>
</Properties>
</file>